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419786193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4803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095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84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4742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6776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5874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6916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1610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2203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7998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481574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207344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2911706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66054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2286529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51679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3271991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18922854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1634652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2158984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2381060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716897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354751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132414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1520026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418895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2845681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endParaRPr lang="en-US"/>
          </a:p>
        </p:txBody>
      </p:sp>
    </p:spTree>
    <p:extLst>
      <p:ext uri="{BB962C8B-B14F-4D97-AF65-F5344CB8AC3E}">
        <p14:creationId xmlns:p14="http://schemas.microsoft.com/office/powerpoint/2010/main" val="1495582053"/>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1371600" y="2057400"/>
            <a:ext cx="5917679" cy="1569620"/>
          </a:xfrm>
          <a:prstGeom prst="rect">
            <a:avLst/>
          </a:prstGeom>
          <a:noFill/>
          <a:ln>
            <a:noFill/>
          </a:ln>
        </p:spPr>
        <p:txBody>
          <a:bodyPr lIns="91425" tIns="45700" rIns="91425" bIns="45700" anchor="ctr" anchorCtr="0">
            <a:spAutoFit/>
          </a:bodyPr>
          <a:lstStyle/>
          <a:p>
            <a:pPr marL="0" marR="0" lvl="0" indent="0" algn="ctr" rtl="0">
              <a:spcBef>
                <a:spcPts val="0"/>
              </a:spcBef>
              <a:buClr>
                <a:schemeClr val="lt1"/>
              </a:buClr>
              <a:buSzPct val="25000"/>
              <a:buFont typeface="Calibri"/>
              <a:buNone/>
            </a:pPr>
            <a:r>
              <a:rPr lang="x-none" b="0" i="0" u="none" strike="noStrike" cap="none" baseline="0" dirty="0" smtClean="0">
                <a:solidFill>
                  <a:schemeClr val="lt1"/>
                </a:solidFill>
                <a:latin typeface="ScrapItUp" panose="02000603000000000000" pitchFamily="2" charset="0"/>
                <a:ea typeface="ScrapItUp" panose="02000603000000000000" pitchFamily="2" charset="0"/>
                <a:cs typeface="Calibri"/>
                <a:sym typeface="Calibri"/>
              </a:rPr>
              <a:t>Population </a:t>
            </a:r>
            <a:r>
              <a:rPr lang="x-none" b="0" i="0" u="none" strike="noStrike" cap="none" baseline="0" dirty="0">
                <a:solidFill>
                  <a:schemeClr val="lt1"/>
                </a:solidFill>
                <a:latin typeface="ScrapItUp" panose="02000603000000000000" pitchFamily="2" charset="0"/>
                <a:ea typeface="ScrapItUp" panose="02000603000000000000" pitchFamily="2" charset="0"/>
                <a:cs typeface="Calibri"/>
                <a:sym typeface="Calibri"/>
              </a:rPr>
              <a:t>Distribution in </a:t>
            </a:r>
            <a:r>
              <a:rPr lang="x-none" b="0" i="0" u="none" strike="noStrike" cap="none" baseline="0" dirty="0" smtClean="0">
                <a:solidFill>
                  <a:schemeClr val="lt1"/>
                </a:solidFill>
                <a:latin typeface="ScrapItUp" panose="02000603000000000000" pitchFamily="2" charset="0"/>
                <a:ea typeface="ScrapItUp" panose="02000603000000000000" pitchFamily="2" charset="0"/>
                <a:cs typeface="Calibri"/>
                <a:sym typeface="Calibri"/>
              </a:rPr>
              <a:t>SE Asia</a:t>
            </a:r>
            <a:endParaRPr lang="x-none" b="0" i="0" u="none" strike="noStrike" cap="none" baseline="0" dirty="0">
              <a:solidFill>
                <a:schemeClr val="lt1"/>
              </a:solidFill>
              <a:latin typeface="ScrapItUp" panose="02000603000000000000" pitchFamily="2" charset="0"/>
              <a:ea typeface="ScrapItUp" panose="02000603000000000000" pitchFamily="2" charset="0"/>
              <a:cs typeface="Calibri"/>
              <a:sym typeface="Calibri"/>
            </a:endParaRPr>
          </a:p>
        </p:txBody>
      </p:sp>
      <p:sp>
        <p:nvSpPr>
          <p:cNvPr id="2" name="Subtitle 1"/>
          <p:cNvSpPr>
            <a:spLocks noGrp="1"/>
          </p:cNvSpPr>
          <p:nvPr>
            <p:ph type="subTitle" idx="1"/>
          </p:nvPr>
        </p:nvSpPr>
        <p:spPr>
          <a:xfrm>
            <a:off x="1676400" y="4343400"/>
            <a:ext cx="5917679" cy="685800"/>
          </a:xfrm>
        </p:spPr>
        <p:txBody>
          <a:bodyPr/>
          <a:lstStyle/>
          <a:p>
            <a:endParaRPr lang="en-US" dirty="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1143000" y="605156"/>
            <a:ext cx="6554867" cy="923289"/>
          </a:xfrm>
          <a:prstGeom prst="rect">
            <a:avLst/>
          </a:prstGeom>
          <a:noFill/>
          <a:ln>
            <a:noFill/>
          </a:ln>
        </p:spPr>
        <p:txBody>
          <a:bodyPr lIns="91425" tIns="45700" rIns="91425" bIns="45700" anchor="ctr" anchorCtr="0">
            <a:spAutoFit/>
          </a:bodyPr>
          <a:lstStyle/>
          <a:p>
            <a:pPr marL="0" marR="0" lvl="0" indent="0" algn="ctr" rtl="0">
              <a:spcBef>
                <a:spcPts val="0"/>
              </a:spcBef>
              <a:buClr>
                <a:schemeClr val="lt1"/>
              </a:buClr>
              <a:buSzPct val="25000"/>
              <a:buFont typeface="Calibri"/>
              <a:buNone/>
            </a:pPr>
            <a:r>
              <a:rPr lang="x-none" sz="5400" b="0" i="0" u="none" strike="noStrike" cap="none" baseline="0" dirty="0" smtClean="0">
                <a:solidFill>
                  <a:schemeClr val="lt1"/>
                </a:solidFill>
                <a:latin typeface="ScrapItUp" panose="02000603000000000000" pitchFamily="2" charset="0"/>
                <a:ea typeface="ScrapItUp" panose="02000603000000000000" pitchFamily="2" charset="0"/>
                <a:cs typeface="Calibri"/>
                <a:sym typeface="Calibri"/>
              </a:rPr>
              <a:t>SS7G11b</a:t>
            </a:r>
            <a:endParaRPr lang="x-none" sz="5400" b="0" i="0" u="none" strike="noStrike" cap="none" baseline="0" dirty="0">
              <a:solidFill>
                <a:schemeClr val="lt1"/>
              </a:solidFill>
              <a:latin typeface="ScrapItUp" panose="02000603000000000000" pitchFamily="2" charset="0"/>
              <a:ea typeface="ScrapItUp" panose="02000603000000000000" pitchFamily="2" charset="0"/>
              <a:cs typeface="Calibri"/>
              <a:sym typeface="Calibri"/>
            </a:endParaRPr>
          </a:p>
        </p:txBody>
      </p:sp>
      <p:sp>
        <p:nvSpPr>
          <p:cNvPr id="143" name="Shape 143"/>
          <p:cNvSpPr txBox="1">
            <a:spLocks noGrp="1"/>
          </p:cNvSpPr>
          <p:nvPr>
            <p:ph idx="1"/>
          </p:nvPr>
        </p:nvSpPr>
        <p:spPr>
          <a:xfrm>
            <a:off x="990600" y="1828800"/>
            <a:ext cx="6554867" cy="3447057"/>
          </a:xfrm>
          <a:prstGeom prst="rect">
            <a:avLst/>
          </a:prstGeom>
          <a:noFill/>
          <a:ln>
            <a:noFill/>
          </a:ln>
        </p:spPr>
        <p:txBody>
          <a:bodyPr lIns="91425" tIns="45700" rIns="91425" bIns="45700" anchor="t" anchorCtr="0">
            <a:spAutoFit/>
          </a:bodyPr>
          <a:lstStyle/>
          <a:p>
            <a:pPr marL="342900" marR="0" lvl="0" indent="-342900" algn="l" rtl="0">
              <a:spcBef>
                <a:spcPts val="640"/>
              </a:spcBef>
              <a:buClr>
                <a:schemeClr val="lt1"/>
              </a:buClr>
              <a:buSzPct val="98958"/>
              <a:buFont typeface="Arial"/>
              <a:buChar char="•"/>
            </a:pPr>
            <a:r>
              <a:rPr lang="x-none" sz="40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Most major cities in S+E Asia are located near water:</a:t>
            </a:r>
          </a:p>
          <a:p>
            <a:pPr marL="742950" marR="0" lvl="1" indent="-285750" algn="l" rtl="0">
              <a:spcBef>
                <a:spcPts val="560"/>
              </a:spcBef>
              <a:buClr>
                <a:schemeClr val="lt1"/>
              </a:buClr>
              <a:buSzPct val="101190"/>
              <a:buFont typeface="Arial"/>
              <a:buChar char="•"/>
            </a:pPr>
            <a:r>
              <a:rPr lang="x-none" sz="36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On the banks of navigable rivers</a:t>
            </a:r>
          </a:p>
          <a:p>
            <a:pPr marL="742950" marR="0" lvl="1" indent="-285750" algn="l" rtl="0">
              <a:spcBef>
                <a:spcPts val="560"/>
              </a:spcBef>
              <a:buClr>
                <a:schemeClr val="lt1"/>
              </a:buClr>
              <a:buSzPct val="101190"/>
              <a:buFont typeface="Arial"/>
              <a:buChar char="•"/>
            </a:pPr>
            <a:r>
              <a:rPr lang="x-none" sz="36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OR… near the coast</a:t>
            </a:r>
          </a:p>
          <a:p>
            <a:pPr marL="742950" marR="0" lvl="1" indent="-285750" algn="l" rtl="0">
              <a:spcBef>
                <a:spcPts val="560"/>
              </a:spcBef>
              <a:buClr>
                <a:schemeClr val="lt1"/>
              </a:buClr>
              <a:buSzPct val="101190"/>
              <a:buFont typeface="Arial"/>
              <a:buChar char="•"/>
            </a:pPr>
            <a:r>
              <a:rPr lang="x-none" sz="36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OR… BOTH</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941696" y="300356"/>
            <a:ext cx="6554867" cy="923289"/>
          </a:xfrm>
          <a:prstGeom prst="rect">
            <a:avLst/>
          </a:prstGeom>
          <a:noFill/>
          <a:ln>
            <a:noFill/>
          </a:ln>
        </p:spPr>
        <p:txBody>
          <a:bodyPr lIns="91425" tIns="45700" rIns="91425" bIns="45700" anchor="ctr" anchorCtr="0">
            <a:spAutoFit/>
          </a:bodyPr>
          <a:lstStyle/>
          <a:p>
            <a:pPr marL="0" marR="0" lvl="0" indent="0" algn="ctr" rtl="0">
              <a:spcBef>
                <a:spcPts val="0"/>
              </a:spcBef>
              <a:buClr>
                <a:schemeClr val="lt1"/>
              </a:buClr>
              <a:buSzPct val="25000"/>
              <a:buFont typeface="Calibri"/>
              <a:buNone/>
            </a:pPr>
            <a:r>
              <a:rPr lang="x-none" sz="5400" b="0" i="0" u="none" strike="noStrike" cap="none" baseline="0" dirty="0">
                <a:solidFill>
                  <a:schemeClr val="lt1"/>
                </a:solidFill>
                <a:latin typeface="ScrapItUp" panose="02000603000000000000" pitchFamily="2" charset="0"/>
                <a:ea typeface="ScrapItUp" panose="02000603000000000000" pitchFamily="2" charset="0"/>
                <a:cs typeface="Calibri"/>
                <a:sym typeface="Calibri"/>
              </a:rPr>
              <a:t>SS7G11</a:t>
            </a:r>
          </a:p>
        </p:txBody>
      </p:sp>
      <p:sp>
        <p:nvSpPr>
          <p:cNvPr id="87" name="Shape 87"/>
          <p:cNvSpPr txBox="1">
            <a:spLocks noGrp="1"/>
          </p:cNvSpPr>
          <p:nvPr>
            <p:ph idx="1"/>
          </p:nvPr>
        </p:nvSpPr>
        <p:spPr>
          <a:xfrm>
            <a:off x="941696" y="1828800"/>
            <a:ext cx="6343201" cy="3262391"/>
          </a:xfrm>
          <a:prstGeom prst="rect">
            <a:avLst/>
          </a:prstGeom>
          <a:noFill/>
          <a:ln>
            <a:noFill/>
          </a:ln>
        </p:spPr>
        <p:txBody>
          <a:bodyPr lIns="91425" tIns="45700" rIns="91425" bIns="45700" anchor="t" anchorCtr="0">
            <a:spAutoFit/>
          </a:bodyPr>
          <a:lstStyle/>
          <a:p>
            <a:pPr marL="342900" marR="0" lvl="0" indent="-342900" algn="l" rtl="0">
              <a:spcBef>
                <a:spcPts val="640"/>
              </a:spcBef>
              <a:buClr>
                <a:schemeClr val="lt1"/>
              </a:buClr>
              <a:buSzPct val="98958"/>
              <a:buFont typeface="Arial"/>
              <a:buChar char="•"/>
            </a:pPr>
            <a:r>
              <a:rPr lang="x-none" sz="3600" b="0" i="0" u="none" strike="noStrike" cap="none" baseline="0" dirty="0">
                <a:solidFill>
                  <a:schemeClr val="tx1"/>
                </a:solidFill>
                <a:latin typeface="Cutie Patootie" panose="02000603000000000000" pitchFamily="2" charset="0"/>
                <a:ea typeface="Cutie Patootie" panose="02000603000000000000" pitchFamily="2" charset="0"/>
                <a:cs typeface="Calibri"/>
                <a:sym typeface="Calibri"/>
              </a:rPr>
              <a:t>SS7G11:</a:t>
            </a:r>
          </a:p>
          <a:p>
            <a:pPr marL="742950" marR="0" lvl="1" indent="-285750" algn="l" rtl="0">
              <a:spcBef>
                <a:spcPts val="560"/>
              </a:spcBef>
              <a:buClr>
                <a:schemeClr val="lt1"/>
              </a:buClr>
              <a:buSzPct val="101190"/>
              <a:buFont typeface="Arial"/>
              <a:buChar char="•"/>
            </a:pPr>
            <a:r>
              <a:rPr lang="x-none" sz="3200" b="0" i="0" u="none" strike="noStrike" cap="none" baseline="0" dirty="0">
                <a:solidFill>
                  <a:schemeClr val="tx1"/>
                </a:solidFill>
                <a:latin typeface="Cutie Patootie" panose="02000603000000000000" pitchFamily="2" charset="0"/>
                <a:ea typeface="Cutie Patootie" panose="02000603000000000000" pitchFamily="2" charset="0"/>
                <a:cs typeface="Calibri"/>
                <a:sym typeface="Calibri"/>
              </a:rPr>
              <a:t>“The student will </a:t>
            </a:r>
            <a:r>
              <a:rPr lang="x-none" sz="3200" b="0" i="0" strike="noStrike" cap="none" baseline="0" dirty="0">
                <a:solidFill>
                  <a:schemeClr val="tx1"/>
                </a:solidFill>
                <a:latin typeface="Cutie Patootie" panose="02000603000000000000" pitchFamily="2" charset="0"/>
                <a:ea typeface="Cutie Patootie" panose="02000603000000000000" pitchFamily="2" charset="0"/>
                <a:cs typeface="Calibri"/>
                <a:sym typeface="Calibri"/>
              </a:rPr>
              <a:t>explain</a:t>
            </a:r>
            <a:r>
              <a:rPr lang="x-none" sz="3200" b="0" i="0" u="none" strike="noStrike" cap="none" baseline="0" dirty="0">
                <a:solidFill>
                  <a:schemeClr val="tx1"/>
                </a:solidFill>
                <a:latin typeface="Cutie Patootie" panose="02000603000000000000" pitchFamily="2" charset="0"/>
                <a:ea typeface="Cutie Patootie" panose="02000603000000000000" pitchFamily="2" charset="0"/>
                <a:cs typeface="Calibri"/>
                <a:sym typeface="Calibri"/>
              </a:rPr>
              <a:t> the impact of location, climate, physical characteristics, distribution of natural resources, and population distribution on Southern and Eastern Asia.”</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1295400" y="381000"/>
            <a:ext cx="6554867" cy="923289"/>
          </a:xfrm>
          <a:prstGeom prst="rect">
            <a:avLst/>
          </a:prstGeom>
          <a:noFill/>
          <a:ln>
            <a:noFill/>
          </a:ln>
        </p:spPr>
        <p:txBody>
          <a:bodyPr lIns="91425" tIns="45700" rIns="91425" bIns="45700" anchor="ctr" anchorCtr="0">
            <a:spAutoFit/>
          </a:bodyPr>
          <a:lstStyle/>
          <a:p>
            <a:pPr marL="0" marR="0" lvl="0" indent="0" algn="ctr" rtl="0">
              <a:spcBef>
                <a:spcPts val="0"/>
              </a:spcBef>
              <a:buClr>
                <a:schemeClr val="lt1"/>
              </a:buClr>
              <a:buSzPct val="25000"/>
              <a:buFont typeface="Calibri"/>
              <a:buNone/>
            </a:pPr>
            <a:r>
              <a:rPr lang="x-none" sz="5400" b="0" i="0" u="none" strike="noStrike" cap="none" baseline="0" dirty="0">
                <a:solidFill>
                  <a:schemeClr val="lt1"/>
                </a:solidFill>
                <a:latin typeface="ScrapItUp" panose="02000603000000000000" pitchFamily="2" charset="0"/>
                <a:ea typeface="ScrapItUp" panose="02000603000000000000" pitchFamily="2" charset="0"/>
                <a:cs typeface="Calibri"/>
                <a:sym typeface="Calibri"/>
              </a:rPr>
              <a:t>SS7G11a</a:t>
            </a:r>
          </a:p>
        </p:txBody>
      </p:sp>
      <p:sp>
        <p:nvSpPr>
          <p:cNvPr id="93" name="Shape 93"/>
          <p:cNvSpPr txBox="1">
            <a:spLocks noGrp="1"/>
          </p:cNvSpPr>
          <p:nvPr>
            <p:ph idx="1"/>
          </p:nvPr>
        </p:nvSpPr>
        <p:spPr>
          <a:xfrm>
            <a:off x="914400" y="2133600"/>
            <a:ext cx="6554867" cy="2677616"/>
          </a:xfrm>
          <a:prstGeom prst="rect">
            <a:avLst/>
          </a:prstGeom>
          <a:noFill/>
          <a:ln>
            <a:noFill/>
          </a:ln>
        </p:spPr>
        <p:txBody>
          <a:bodyPr lIns="91425" tIns="45700" rIns="91425" bIns="45700" anchor="t" anchorCtr="0">
            <a:spAutoFit/>
          </a:bodyPr>
          <a:lstStyle/>
          <a:p>
            <a:pPr marL="342900" marR="0" lvl="0" indent="-342900" algn="l" rtl="0">
              <a:spcBef>
                <a:spcPts val="640"/>
              </a:spcBef>
              <a:buClr>
                <a:schemeClr val="lt1"/>
              </a:buClr>
              <a:buSzPct val="98958"/>
              <a:buFont typeface="Arial"/>
              <a:buChar char="•"/>
            </a:pPr>
            <a:r>
              <a:rPr lang="x-none" sz="40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SS7G11a:</a:t>
            </a:r>
          </a:p>
          <a:p>
            <a:pPr lvl="1">
              <a:spcBef>
                <a:spcPts val="560"/>
              </a:spcBef>
              <a:buClr>
                <a:schemeClr val="lt1"/>
              </a:buClr>
              <a:buSzPct val="101190"/>
              <a:buFont typeface="Arial"/>
              <a:buChar char="•"/>
            </a:pPr>
            <a:r>
              <a:rPr lang="x-none" sz="36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a:t>
            </a:r>
            <a:r>
              <a:rPr lang="x-none" sz="3600" b="0" i="0"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Describe</a:t>
            </a:r>
            <a:r>
              <a:rPr lang="x-none" sz="36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 the impact climate and </a:t>
            </a:r>
            <a:r>
              <a:rPr lang="x-none" sz="3600" dirty="0">
                <a:solidFill>
                  <a:schemeClr val="lt1"/>
                </a:solidFill>
                <a:latin typeface="Cutie Patootie" panose="02000603000000000000" pitchFamily="2" charset="0"/>
                <a:ea typeface="Cutie Patootie" panose="02000603000000000000" pitchFamily="2" charset="0"/>
                <a:cs typeface="Calibri"/>
                <a:sym typeface="Calibri"/>
              </a:rPr>
              <a:t>in Southern and Eastern Asia.”</a:t>
            </a:r>
          </a:p>
          <a:p>
            <a:pPr marL="742950" marR="0" lvl="1" indent="-285750" algn="l" rtl="0">
              <a:spcBef>
                <a:spcPts val="560"/>
              </a:spcBef>
              <a:buClr>
                <a:schemeClr val="lt1"/>
              </a:buClr>
              <a:buSzPct val="101190"/>
              <a:buFont typeface="Arial"/>
              <a:buChar char="•"/>
            </a:pPr>
            <a:r>
              <a:rPr lang="x-none" sz="3600" b="0" i="0" u="none" strike="noStrike" cap="none" baseline="0" dirty="0" smtClean="0">
                <a:solidFill>
                  <a:schemeClr val="lt1"/>
                </a:solidFill>
                <a:latin typeface="Cutie Patootie" panose="02000603000000000000" pitchFamily="2" charset="0"/>
                <a:ea typeface="Cutie Patootie" panose="02000603000000000000" pitchFamily="2" charset="0"/>
                <a:cs typeface="Calibri"/>
                <a:sym typeface="Calibri"/>
              </a:rPr>
              <a:t>location </a:t>
            </a:r>
            <a:r>
              <a:rPr lang="x-none" sz="36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has on population </a:t>
            </a:r>
            <a:r>
              <a:rPr lang="x-none" sz="3600" b="0" i="0" u="none" strike="noStrike" cap="none" baseline="0" dirty="0" smtClean="0">
                <a:solidFill>
                  <a:schemeClr val="lt1"/>
                </a:solidFill>
                <a:latin typeface="Cutie Patootie" panose="02000603000000000000" pitchFamily="2" charset="0"/>
                <a:ea typeface="Cutie Patootie" panose="02000603000000000000" pitchFamily="2" charset="0"/>
                <a:cs typeface="Calibri"/>
                <a:sym typeface="Calibri"/>
              </a:rPr>
              <a:t>distribution</a:t>
            </a:r>
            <a:endParaRPr lang="x-none" sz="36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1164360" y="298081"/>
            <a:ext cx="6554867" cy="923289"/>
          </a:xfrm>
          <a:prstGeom prst="rect">
            <a:avLst/>
          </a:prstGeom>
          <a:noFill/>
          <a:ln>
            <a:noFill/>
          </a:ln>
        </p:spPr>
        <p:txBody>
          <a:bodyPr lIns="91425" tIns="45700" rIns="91425" bIns="45700" anchor="ctr" anchorCtr="0">
            <a:spAutoFit/>
          </a:bodyPr>
          <a:lstStyle/>
          <a:p>
            <a:pPr marL="0" marR="0" lvl="0" indent="0" algn="ctr" rtl="0">
              <a:spcBef>
                <a:spcPts val="0"/>
              </a:spcBef>
              <a:buClr>
                <a:schemeClr val="lt1"/>
              </a:buClr>
              <a:buSzPct val="25000"/>
              <a:buFont typeface="Calibri"/>
              <a:buNone/>
            </a:pPr>
            <a:r>
              <a:rPr lang="x-none" sz="5400" b="0" i="0" u="none" strike="noStrike" cap="none" baseline="0" dirty="0" smtClean="0">
                <a:solidFill>
                  <a:schemeClr val="lt1"/>
                </a:solidFill>
                <a:latin typeface="ScrapItUp" panose="02000603000000000000" pitchFamily="2" charset="0"/>
                <a:ea typeface="ScrapItUp" panose="02000603000000000000" pitchFamily="2" charset="0"/>
                <a:cs typeface="Calibri"/>
                <a:sym typeface="Calibri"/>
              </a:rPr>
              <a:t>SS7G11a</a:t>
            </a:r>
            <a:endParaRPr lang="x-none" sz="5400" b="0" i="0" u="none" strike="noStrike" cap="none" baseline="0" dirty="0">
              <a:solidFill>
                <a:schemeClr val="lt1"/>
              </a:solidFill>
              <a:latin typeface="ScrapItUp" panose="02000603000000000000" pitchFamily="2" charset="0"/>
              <a:ea typeface="ScrapItUp" panose="02000603000000000000" pitchFamily="2" charset="0"/>
              <a:cs typeface="Calibri"/>
              <a:sym typeface="Calibri"/>
            </a:endParaRPr>
          </a:p>
        </p:txBody>
      </p:sp>
      <p:sp>
        <p:nvSpPr>
          <p:cNvPr id="101" name="Shape 101"/>
          <p:cNvSpPr txBox="1">
            <a:spLocks noGrp="1"/>
          </p:cNvSpPr>
          <p:nvPr>
            <p:ph sz="half" idx="13"/>
          </p:nvPr>
        </p:nvSpPr>
        <p:spPr>
          <a:xfrm>
            <a:off x="4441794" y="1752600"/>
            <a:ext cx="4178531" cy="3962399"/>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spAutoFit/>
          </a:bodyPr>
          <a:lstStyle/>
          <a:p>
            <a:endParaRPr/>
          </a:p>
        </p:txBody>
      </p:sp>
      <p:sp>
        <p:nvSpPr>
          <p:cNvPr id="99" name="Shape 99"/>
          <p:cNvSpPr txBox="1">
            <a:spLocks noGrp="1"/>
          </p:cNvSpPr>
          <p:nvPr>
            <p:ph sz="quarter" idx="4"/>
          </p:nvPr>
        </p:nvSpPr>
        <p:spPr>
          <a:xfrm>
            <a:off x="228600" y="1854199"/>
            <a:ext cx="3948238" cy="3372678"/>
          </a:xfrm>
          <a:prstGeom prst="rect">
            <a:avLst/>
          </a:prstGeom>
          <a:noFill/>
          <a:ln>
            <a:noFill/>
          </a:ln>
        </p:spPr>
        <p:txBody>
          <a:bodyPr lIns="91425" tIns="45700" rIns="91425" bIns="45700" anchor="t" anchorCtr="0">
            <a:spAutoFit/>
          </a:bodyPr>
          <a:lstStyle/>
          <a:p>
            <a:pPr marL="342900" marR="0" lvl="0" indent="-342900" algn="l" rtl="0">
              <a:spcBef>
                <a:spcPts val="560"/>
              </a:spcBef>
              <a:buClr>
                <a:schemeClr val="lt1"/>
              </a:buClr>
              <a:buSzPct val="101190"/>
              <a:buFont typeface="Arial"/>
              <a:buChar char="•"/>
            </a:pPr>
            <a:r>
              <a:rPr lang="x-none" sz="36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China and India have the two highest populations in the world</a:t>
            </a:r>
          </a:p>
          <a:p>
            <a:pPr marL="742950" marR="0" lvl="1" indent="-285750" algn="l" rtl="0">
              <a:spcBef>
                <a:spcPts val="480"/>
              </a:spcBef>
              <a:buClr>
                <a:schemeClr val="lt1"/>
              </a:buClr>
              <a:buSzPct val="100694"/>
              <a:buFont typeface="Arial"/>
              <a:buChar char="•"/>
            </a:pPr>
            <a:r>
              <a:rPr lang="x-none" sz="32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India will pass China within the next few years</a:t>
            </a:r>
          </a:p>
        </p:txBody>
      </p:sp>
      <p:sp>
        <p:nvSpPr>
          <p:cNvPr id="100" name="Shape 100"/>
          <p:cNvSpPr/>
          <p:nvPr/>
        </p:nvSpPr>
        <p:spPr>
          <a:xfrm>
            <a:off x="4441794" y="1752600"/>
            <a:ext cx="4178531" cy="3962400"/>
          </a:xfrm>
          <a:prstGeom prst="rect">
            <a:avLst/>
          </a:prstGeom>
          <a:blipFill>
            <a:blip r:embed="rId3"/>
            <a:stretch>
              <a:fillRect/>
            </a:stretch>
          </a:blipFill>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1378510" y="452756"/>
            <a:ext cx="6554867" cy="923289"/>
          </a:xfrm>
          <a:prstGeom prst="rect">
            <a:avLst/>
          </a:prstGeom>
          <a:noFill/>
          <a:ln>
            <a:noFill/>
          </a:ln>
        </p:spPr>
        <p:txBody>
          <a:bodyPr lIns="91425" tIns="45700" rIns="91425" bIns="45700" anchor="ctr" anchorCtr="0">
            <a:spAutoFit/>
          </a:bodyPr>
          <a:lstStyle/>
          <a:p>
            <a:pPr marL="0" marR="0" lvl="0" indent="0" algn="ctr" rtl="0">
              <a:spcBef>
                <a:spcPts val="0"/>
              </a:spcBef>
              <a:buClr>
                <a:schemeClr val="lt1"/>
              </a:buClr>
              <a:buSzPct val="25000"/>
              <a:buFont typeface="Calibri"/>
              <a:buNone/>
            </a:pPr>
            <a:r>
              <a:rPr lang="x-none" sz="5400" b="0" i="0" u="none" strike="noStrike" cap="none" baseline="0" dirty="0">
                <a:solidFill>
                  <a:schemeClr val="lt1"/>
                </a:solidFill>
                <a:latin typeface="ScrapItUp" panose="02000603000000000000" pitchFamily="2" charset="0"/>
                <a:ea typeface="ScrapItUp" panose="02000603000000000000" pitchFamily="2" charset="0"/>
                <a:cs typeface="Calibri"/>
                <a:sym typeface="Calibri"/>
              </a:rPr>
              <a:t>SS7G11a</a:t>
            </a:r>
          </a:p>
        </p:txBody>
      </p:sp>
      <p:sp>
        <p:nvSpPr>
          <p:cNvPr id="109" name="Shape 109"/>
          <p:cNvSpPr txBox="1">
            <a:spLocks noGrp="1"/>
          </p:cNvSpPr>
          <p:nvPr>
            <p:ph sz="half" idx="13"/>
          </p:nvPr>
        </p:nvSpPr>
        <p:spPr>
          <a:xfrm>
            <a:off x="4983678" y="1676400"/>
            <a:ext cx="3474522" cy="4512366"/>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spAutoFit/>
          </a:bodyPr>
          <a:lstStyle/>
          <a:p>
            <a:endParaRPr/>
          </a:p>
        </p:txBody>
      </p:sp>
      <p:sp>
        <p:nvSpPr>
          <p:cNvPr id="107" name="Shape 107"/>
          <p:cNvSpPr txBox="1">
            <a:spLocks noGrp="1"/>
          </p:cNvSpPr>
          <p:nvPr>
            <p:ph sz="quarter" idx="4"/>
          </p:nvPr>
        </p:nvSpPr>
        <p:spPr>
          <a:xfrm>
            <a:off x="506104" y="1676400"/>
            <a:ext cx="3948238" cy="3857426"/>
          </a:xfrm>
          <a:prstGeom prst="rect">
            <a:avLst/>
          </a:prstGeom>
          <a:noFill/>
          <a:ln>
            <a:noFill/>
          </a:ln>
        </p:spPr>
        <p:txBody>
          <a:bodyPr lIns="91425" tIns="45700" rIns="91425" bIns="45700" anchor="t" anchorCtr="0">
            <a:spAutoFit/>
          </a:bodyPr>
          <a:lstStyle/>
          <a:p>
            <a:pPr marL="342900" marR="0" lvl="0" indent="-342900" algn="l" rtl="0">
              <a:spcBef>
                <a:spcPts val="560"/>
              </a:spcBef>
              <a:buClr>
                <a:schemeClr val="lt1"/>
              </a:buClr>
              <a:buSzPct val="101190"/>
              <a:buFont typeface="Arial"/>
              <a:buChar char="•"/>
            </a:pPr>
            <a:r>
              <a:rPr lang="x-none" sz="32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Many nations in S+E Asia are in the Top Ten for most populous countries:</a:t>
            </a:r>
          </a:p>
          <a:p>
            <a:pPr marL="742950" marR="0" lvl="1" indent="-285750" algn="l" rtl="0">
              <a:spcBef>
                <a:spcPts val="480"/>
              </a:spcBef>
              <a:buClr>
                <a:schemeClr val="lt1"/>
              </a:buClr>
              <a:buSzPct val="100694"/>
              <a:buFont typeface="Arial"/>
              <a:buChar char="•"/>
            </a:pPr>
            <a:r>
              <a:rPr lang="x-none" sz="28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Indonesia (4</a:t>
            </a:r>
            <a:r>
              <a:rPr lang="x-none" sz="2800" b="0" i="0" u="none" strike="noStrike" cap="none" baseline="30000" dirty="0">
                <a:solidFill>
                  <a:schemeClr val="lt1"/>
                </a:solidFill>
                <a:latin typeface="Cutie Patootie" panose="02000603000000000000" pitchFamily="2" charset="0"/>
                <a:ea typeface="Cutie Patootie" panose="02000603000000000000" pitchFamily="2" charset="0"/>
                <a:cs typeface="Calibri"/>
                <a:sym typeface="Calibri"/>
              </a:rPr>
              <a:t>th</a:t>
            </a:r>
            <a:r>
              <a:rPr lang="x-none" sz="28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a:t>
            </a:r>
          </a:p>
          <a:p>
            <a:pPr marL="742950" marR="0" lvl="1" indent="-285750" algn="l" rtl="0">
              <a:spcBef>
                <a:spcPts val="480"/>
              </a:spcBef>
              <a:buClr>
                <a:schemeClr val="lt1"/>
              </a:buClr>
              <a:buSzPct val="100694"/>
              <a:buFont typeface="Arial"/>
              <a:buChar char="•"/>
            </a:pPr>
            <a:r>
              <a:rPr lang="x-none" sz="28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Pakistan (6</a:t>
            </a:r>
            <a:r>
              <a:rPr lang="x-none" sz="2800" b="0" i="0" u="none" strike="noStrike" cap="none" baseline="30000" dirty="0">
                <a:solidFill>
                  <a:schemeClr val="lt1"/>
                </a:solidFill>
                <a:latin typeface="Cutie Patootie" panose="02000603000000000000" pitchFamily="2" charset="0"/>
                <a:ea typeface="Cutie Patootie" panose="02000603000000000000" pitchFamily="2" charset="0"/>
                <a:cs typeface="Calibri"/>
                <a:sym typeface="Calibri"/>
              </a:rPr>
              <a:t>th</a:t>
            </a:r>
            <a:r>
              <a:rPr lang="x-none" sz="28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a:t>
            </a:r>
          </a:p>
          <a:p>
            <a:pPr marL="742950" marR="0" lvl="1" indent="-285750" algn="l" rtl="0">
              <a:spcBef>
                <a:spcPts val="480"/>
              </a:spcBef>
              <a:buClr>
                <a:schemeClr val="lt1"/>
              </a:buClr>
              <a:buSzPct val="100694"/>
              <a:buFont typeface="Arial"/>
              <a:buChar char="•"/>
            </a:pPr>
            <a:r>
              <a:rPr lang="x-none" sz="28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Bangladesh (8</a:t>
            </a:r>
            <a:r>
              <a:rPr lang="x-none" sz="2800" b="0" i="0" u="none" strike="noStrike" cap="none" baseline="30000" dirty="0">
                <a:solidFill>
                  <a:schemeClr val="lt1"/>
                </a:solidFill>
                <a:latin typeface="Cutie Patootie" panose="02000603000000000000" pitchFamily="2" charset="0"/>
                <a:ea typeface="Cutie Patootie" panose="02000603000000000000" pitchFamily="2" charset="0"/>
                <a:cs typeface="Calibri"/>
                <a:sym typeface="Calibri"/>
              </a:rPr>
              <a:t>th</a:t>
            </a:r>
            <a:r>
              <a:rPr lang="x-none" sz="28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a:t>
            </a:r>
          </a:p>
          <a:p>
            <a:pPr marL="742950" marR="0" lvl="1" indent="-285750" algn="l" rtl="0">
              <a:spcBef>
                <a:spcPts val="480"/>
              </a:spcBef>
              <a:buClr>
                <a:schemeClr val="lt1"/>
              </a:buClr>
              <a:buSzPct val="100694"/>
              <a:buFont typeface="Arial"/>
              <a:buChar char="•"/>
            </a:pPr>
            <a:r>
              <a:rPr lang="x-none" sz="28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Japan (10</a:t>
            </a:r>
            <a:r>
              <a:rPr lang="x-none" sz="2800" b="0" i="0" u="none" strike="noStrike" cap="none" baseline="30000" dirty="0">
                <a:solidFill>
                  <a:schemeClr val="lt1"/>
                </a:solidFill>
                <a:latin typeface="Cutie Patootie" panose="02000603000000000000" pitchFamily="2" charset="0"/>
                <a:ea typeface="Cutie Patootie" panose="02000603000000000000" pitchFamily="2" charset="0"/>
                <a:cs typeface="Calibri"/>
                <a:sym typeface="Calibri"/>
              </a:rPr>
              <a:t>th</a:t>
            </a:r>
            <a:r>
              <a:rPr lang="x-none" sz="28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a:t>
            </a:r>
          </a:p>
        </p:txBody>
      </p:sp>
      <p:sp>
        <p:nvSpPr>
          <p:cNvPr id="108" name="Shape 108"/>
          <p:cNvSpPr/>
          <p:nvPr/>
        </p:nvSpPr>
        <p:spPr>
          <a:xfrm>
            <a:off x="4983678" y="1676400"/>
            <a:ext cx="3474521" cy="4512366"/>
          </a:xfrm>
          <a:prstGeom prst="rect">
            <a:avLst/>
          </a:prstGeom>
          <a:blipFill>
            <a:blip r:embed="rId3"/>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1409747" y="25648"/>
            <a:ext cx="6554867" cy="1524000"/>
          </a:xfrm>
          <a:prstGeom prst="rect">
            <a:avLst/>
          </a:prstGeom>
          <a:noFill/>
          <a:ln>
            <a:noFill/>
          </a:ln>
        </p:spPr>
        <p:txBody>
          <a:bodyPr lIns="91425" tIns="45700" rIns="91425" bIns="45700" anchor="ctr" anchorCtr="0">
            <a:spAutoFit/>
          </a:bodyPr>
          <a:lstStyle/>
          <a:p>
            <a:pPr marL="0" marR="0" lvl="0" indent="0" algn="ctr" rtl="0">
              <a:spcBef>
                <a:spcPts val="0"/>
              </a:spcBef>
              <a:buClr>
                <a:schemeClr val="lt1"/>
              </a:buClr>
              <a:buSzPct val="25000"/>
              <a:buFont typeface="Calibri"/>
              <a:buNone/>
            </a:pPr>
            <a:r>
              <a:rPr lang="x-none" sz="4400" b="0" i="0" u="none" strike="noStrike" cap="none" baseline="0" dirty="0">
                <a:solidFill>
                  <a:schemeClr val="lt1"/>
                </a:solidFill>
                <a:latin typeface="Calibri"/>
                <a:ea typeface="Calibri"/>
                <a:cs typeface="Calibri"/>
                <a:sym typeface="Calibri"/>
              </a:rPr>
              <a:t>SS7G11a</a:t>
            </a:r>
          </a:p>
        </p:txBody>
      </p:sp>
      <p:sp>
        <p:nvSpPr>
          <p:cNvPr id="117" name="Shape 117"/>
          <p:cNvSpPr txBox="1">
            <a:spLocks noGrp="1"/>
          </p:cNvSpPr>
          <p:nvPr>
            <p:ph sz="half" idx="13"/>
          </p:nvPr>
        </p:nvSpPr>
        <p:spPr>
          <a:xfrm>
            <a:off x="4876800" y="1549649"/>
            <a:ext cx="3429000" cy="4430168"/>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spAutoFit/>
          </a:bodyPr>
          <a:lstStyle/>
          <a:p>
            <a:endParaRPr/>
          </a:p>
        </p:txBody>
      </p:sp>
      <p:sp>
        <p:nvSpPr>
          <p:cNvPr id="115" name="Shape 115"/>
          <p:cNvSpPr txBox="1">
            <a:spLocks noGrp="1"/>
          </p:cNvSpPr>
          <p:nvPr>
            <p:ph sz="quarter" idx="4"/>
          </p:nvPr>
        </p:nvSpPr>
        <p:spPr>
          <a:xfrm>
            <a:off x="533400" y="1885132"/>
            <a:ext cx="3948238" cy="3394735"/>
          </a:xfrm>
          <a:prstGeom prst="rect">
            <a:avLst/>
          </a:prstGeom>
          <a:noFill/>
          <a:ln>
            <a:noFill/>
          </a:ln>
        </p:spPr>
        <p:txBody>
          <a:bodyPr lIns="91425" tIns="45700" rIns="91425" bIns="45700" anchor="t" anchorCtr="0">
            <a:spAutoFit/>
          </a:bodyPr>
          <a:lstStyle/>
          <a:p>
            <a:pPr marL="342900" marR="0" lvl="0" indent="-342900" algn="l" rtl="0">
              <a:spcBef>
                <a:spcPts val="560"/>
              </a:spcBef>
              <a:buClr>
                <a:schemeClr val="lt1"/>
              </a:buClr>
              <a:buSzPct val="101190"/>
              <a:buFont typeface="Arial"/>
              <a:buChar char="•"/>
            </a:pPr>
            <a:r>
              <a:rPr lang="x-none" sz="44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Populations in S+E Asia are not evenly distributed across the region</a:t>
            </a:r>
          </a:p>
          <a:p>
            <a:endParaRPr lang="x-none" sz="2800" b="0" i="0" u="none" strike="noStrike" cap="none" baseline="0" dirty="0">
              <a:solidFill>
                <a:schemeClr val="lt1"/>
              </a:solidFill>
              <a:latin typeface="Calibri"/>
              <a:ea typeface="Calibri"/>
              <a:cs typeface="Calibri"/>
              <a:sym typeface="Calibri"/>
            </a:endParaRPr>
          </a:p>
        </p:txBody>
      </p:sp>
      <p:sp>
        <p:nvSpPr>
          <p:cNvPr id="116" name="Shape 116"/>
          <p:cNvSpPr/>
          <p:nvPr/>
        </p:nvSpPr>
        <p:spPr>
          <a:xfrm>
            <a:off x="4876800" y="1549649"/>
            <a:ext cx="3429000" cy="4430167"/>
          </a:xfrm>
          <a:prstGeom prst="rect">
            <a:avLst/>
          </a:prstGeom>
          <a:blipFill>
            <a:blip r:embed="rId3"/>
            <a:stretch>
              <a:fillRect/>
            </a:stretch>
          </a:blipFill>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1366354" y="452756"/>
            <a:ext cx="6554867" cy="923289"/>
          </a:xfrm>
          <a:prstGeom prst="rect">
            <a:avLst/>
          </a:prstGeom>
          <a:noFill/>
          <a:ln>
            <a:noFill/>
          </a:ln>
        </p:spPr>
        <p:txBody>
          <a:bodyPr lIns="91425" tIns="45700" rIns="91425" bIns="45700" anchor="ctr" anchorCtr="0">
            <a:spAutoFit/>
          </a:bodyPr>
          <a:lstStyle/>
          <a:p>
            <a:pPr marL="0" marR="0" lvl="0" indent="0" algn="ctr" rtl="0">
              <a:spcBef>
                <a:spcPts val="0"/>
              </a:spcBef>
              <a:buClr>
                <a:schemeClr val="lt1"/>
              </a:buClr>
              <a:buSzPct val="25000"/>
              <a:buFont typeface="Calibri"/>
              <a:buNone/>
            </a:pPr>
            <a:r>
              <a:rPr lang="x-none" sz="5400" b="0" i="0" u="none" strike="noStrike" cap="none" baseline="0" dirty="0">
                <a:solidFill>
                  <a:schemeClr val="lt1"/>
                </a:solidFill>
                <a:latin typeface="ScrapItUp" panose="02000603000000000000" pitchFamily="2" charset="0"/>
                <a:ea typeface="ScrapItUp" panose="02000603000000000000" pitchFamily="2" charset="0"/>
                <a:cs typeface="Calibri"/>
                <a:sym typeface="Calibri"/>
              </a:rPr>
              <a:t>SS7G11a</a:t>
            </a:r>
          </a:p>
        </p:txBody>
      </p:sp>
      <p:sp>
        <p:nvSpPr>
          <p:cNvPr id="125" name="Shape 125"/>
          <p:cNvSpPr txBox="1">
            <a:spLocks noGrp="1"/>
          </p:cNvSpPr>
          <p:nvPr>
            <p:ph sz="half" idx="13"/>
          </p:nvPr>
        </p:nvSpPr>
        <p:spPr>
          <a:xfrm>
            <a:off x="4648200" y="3006998"/>
            <a:ext cx="4038599" cy="1712366"/>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spAutoFit/>
          </a:bodyPr>
          <a:lstStyle/>
          <a:p>
            <a:endParaRPr/>
          </a:p>
        </p:txBody>
      </p:sp>
      <p:sp>
        <p:nvSpPr>
          <p:cNvPr id="123" name="Shape 123"/>
          <p:cNvSpPr txBox="1">
            <a:spLocks noGrp="1"/>
          </p:cNvSpPr>
          <p:nvPr>
            <p:ph sz="quarter" idx="4"/>
          </p:nvPr>
        </p:nvSpPr>
        <p:spPr>
          <a:xfrm>
            <a:off x="668253" y="1138351"/>
            <a:ext cx="3948238" cy="5449657"/>
          </a:xfrm>
          <a:prstGeom prst="rect">
            <a:avLst/>
          </a:prstGeom>
          <a:noFill/>
          <a:ln>
            <a:noFill/>
          </a:ln>
        </p:spPr>
        <p:txBody>
          <a:bodyPr lIns="91425" tIns="45700" rIns="91425" bIns="45700" anchor="t" anchorCtr="0">
            <a:spAutoFit/>
          </a:bodyPr>
          <a:lstStyle/>
          <a:p>
            <a:pPr marL="342900" marR="0" lvl="0" indent="-342900" algn="l" rtl="0">
              <a:spcBef>
                <a:spcPts val="560"/>
              </a:spcBef>
              <a:buClr>
                <a:schemeClr val="lt1"/>
              </a:buClr>
              <a:buSzPct val="101190"/>
              <a:buFont typeface="Arial"/>
              <a:buChar char="•"/>
            </a:pPr>
            <a:r>
              <a:rPr lang="x-none" sz="32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In </a:t>
            </a:r>
            <a:r>
              <a:rPr lang="x-none" sz="3200" b="0" i="0" u="none" strike="noStrike" cap="none" baseline="0" dirty="0" smtClean="0">
                <a:solidFill>
                  <a:schemeClr val="lt1"/>
                </a:solidFill>
                <a:latin typeface="Cutie Patootie" panose="02000603000000000000" pitchFamily="2" charset="0"/>
                <a:ea typeface="Cutie Patootie" panose="02000603000000000000" pitchFamily="2" charset="0"/>
                <a:cs typeface="Calibri"/>
                <a:sym typeface="Calibri"/>
              </a:rPr>
              <a:t>SE </a:t>
            </a:r>
            <a:r>
              <a:rPr lang="x-none" sz="32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Asia, where agriculture is important, people live in more suitable conditions</a:t>
            </a:r>
          </a:p>
          <a:p>
            <a:pPr marL="742950" marR="0" lvl="1" indent="-285750" algn="l" rtl="0">
              <a:spcBef>
                <a:spcPts val="480"/>
              </a:spcBef>
              <a:buClr>
                <a:schemeClr val="lt1"/>
              </a:buClr>
              <a:buSzPct val="100694"/>
              <a:buFont typeface="Arial"/>
              <a:buChar char="•"/>
            </a:pPr>
            <a:r>
              <a:rPr lang="x-none" sz="28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They live near rivers and on river plains to help with farming</a:t>
            </a:r>
          </a:p>
          <a:p>
            <a:pPr marL="742950" marR="0" lvl="1" indent="-285750" algn="l" rtl="0">
              <a:spcBef>
                <a:spcPts val="480"/>
              </a:spcBef>
              <a:buClr>
                <a:schemeClr val="lt1"/>
              </a:buClr>
              <a:buSzPct val="100694"/>
              <a:buFont typeface="Arial"/>
              <a:buChar char="•"/>
            </a:pPr>
            <a:r>
              <a:rPr lang="x-none" sz="28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They stay away from areas where farming is difficult</a:t>
            </a:r>
          </a:p>
          <a:p>
            <a:endParaRPr lang="x-none" sz="2400" b="0" i="0" u="none" strike="noStrike" cap="none" baseline="0" dirty="0">
              <a:solidFill>
                <a:schemeClr val="lt1"/>
              </a:solidFill>
              <a:latin typeface="Calibri"/>
              <a:ea typeface="Calibri"/>
              <a:cs typeface="Calibri"/>
              <a:sym typeface="Calibri"/>
            </a:endParaRPr>
          </a:p>
        </p:txBody>
      </p:sp>
      <p:sp>
        <p:nvSpPr>
          <p:cNvPr id="124" name="Shape 124"/>
          <p:cNvSpPr/>
          <p:nvPr/>
        </p:nvSpPr>
        <p:spPr>
          <a:xfrm>
            <a:off x="4648200" y="3006998"/>
            <a:ext cx="4038600" cy="1712365"/>
          </a:xfrm>
          <a:prstGeom prst="rect">
            <a:avLst/>
          </a:prstGeom>
          <a:blipFill>
            <a:blip r:embed="rId3"/>
            <a:stretch>
              <a:fillRect/>
            </a:stretch>
          </a:blipFill>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219200" y="452756"/>
            <a:ext cx="6554867" cy="923289"/>
          </a:xfrm>
          <a:prstGeom prst="rect">
            <a:avLst/>
          </a:prstGeom>
          <a:noFill/>
          <a:ln>
            <a:noFill/>
          </a:ln>
        </p:spPr>
        <p:txBody>
          <a:bodyPr lIns="91425" tIns="45700" rIns="91425" bIns="45700" anchor="ctr" anchorCtr="0">
            <a:spAutoFit/>
          </a:bodyPr>
          <a:lstStyle/>
          <a:p>
            <a:pPr marL="0" marR="0" lvl="0" indent="0" algn="ctr" rtl="0">
              <a:spcBef>
                <a:spcPts val="0"/>
              </a:spcBef>
              <a:buClr>
                <a:schemeClr val="lt1"/>
              </a:buClr>
              <a:buSzPct val="25000"/>
              <a:buFont typeface="Calibri"/>
              <a:buNone/>
            </a:pPr>
            <a:r>
              <a:rPr lang="x-none" sz="5400" b="0" i="0" u="none" strike="noStrike" cap="none" baseline="0" dirty="0">
                <a:solidFill>
                  <a:schemeClr val="lt1"/>
                </a:solidFill>
                <a:latin typeface="ScrapItUp" panose="02000603000000000000" pitchFamily="2" charset="0"/>
                <a:ea typeface="ScrapItUp" panose="02000603000000000000" pitchFamily="2" charset="0"/>
                <a:cs typeface="Calibri"/>
                <a:sym typeface="Calibri"/>
              </a:rPr>
              <a:t>SS7G11b</a:t>
            </a:r>
          </a:p>
        </p:txBody>
      </p:sp>
      <p:sp>
        <p:nvSpPr>
          <p:cNvPr id="131" name="Shape 131"/>
          <p:cNvSpPr txBox="1">
            <a:spLocks noGrp="1"/>
          </p:cNvSpPr>
          <p:nvPr>
            <p:ph idx="1"/>
          </p:nvPr>
        </p:nvSpPr>
        <p:spPr>
          <a:xfrm>
            <a:off x="990600" y="1676400"/>
            <a:ext cx="6554867" cy="3262391"/>
          </a:xfrm>
          <a:prstGeom prst="rect">
            <a:avLst/>
          </a:prstGeom>
          <a:noFill/>
          <a:ln>
            <a:noFill/>
          </a:ln>
        </p:spPr>
        <p:txBody>
          <a:bodyPr lIns="91425" tIns="45700" rIns="91425" bIns="45700" anchor="t" anchorCtr="0">
            <a:spAutoFit/>
          </a:bodyPr>
          <a:lstStyle/>
          <a:p>
            <a:pPr marL="342900" marR="0" lvl="0" indent="-342900" algn="l" rtl="0">
              <a:spcBef>
                <a:spcPts val="640"/>
              </a:spcBef>
              <a:buClr>
                <a:schemeClr val="lt1"/>
              </a:buClr>
              <a:buSzPct val="98958"/>
              <a:buFont typeface="Arial"/>
              <a:buChar char="•"/>
            </a:pPr>
            <a:r>
              <a:rPr lang="x-none" sz="36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SS7G11b:</a:t>
            </a:r>
          </a:p>
          <a:p>
            <a:pPr marL="742950" marR="0" lvl="1" indent="-285750" algn="l" rtl="0">
              <a:spcBef>
                <a:spcPts val="560"/>
              </a:spcBef>
              <a:buClr>
                <a:schemeClr val="lt1"/>
              </a:buClr>
              <a:buSzPct val="101190"/>
              <a:buFont typeface="Arial"/>
              <a:buChar char="•"/>
            </a:pPr>
            <a:r>
              <a:rPr lang="x-none" sz="32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a:t>
            </a:r>
            <a:r>
              <a:rPr lang="x-none" sz="3200" b="0" i="0" u="sng"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Describe</a:t>
            </a:r>
            <a:r>
              <a:rPr lang="x-none" sz="32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 how the mountain, desert, and water features of Southern and Eastern Asia have affected the population in terms of where people live, the types of work they do, and how they travel.”</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1219200" y="494837"/>
            <a:ext cx="6554867" cy="923289"/>
          </a:xfrm>
          <a:prstGeom prst="rect">
            <a:avLst/>
          </a:prstGeom>
          <a:noFill/>
          <a:ln>
            <a:noFill/>
          </a:ln>
        </p:spPr>
        <p:txBody>
          <a:bodyPr lIns="91425" tIns="45700" rIns="91425" bIns="45700" anchor="ctr" anchorCtr="0">
            <a:spAutoFit/>
          </a:bodyPr>
          <a:lstStyle/>
          <a:p>
            <a:pPr marL="0" marR="0" lvl="0" indent="0" algn="ctr" rtl="0">
              <a:spcBef>
                <a:spcPts val="0"/>
              </a:spcBef>
              <a:buClr>
                <a:schemeClr val="lt1"/>
              </a:buClr>
              <a:buSzPct val="25000"/>
              <a:buFont typeface="Calibri"/>
              <a:buNone/>
            </a:pPr>
            <a:r>
              <a:rPr lang="x-none" sz="5400" b="0" i="0" u="none" strike="noStrike" cap="none" baseline="0" dirty="0">
                <a:solidFill>
                  <a:schemeClr val="lt1"/>
                </a:solidFill>
                <a:latin typeface="ScrapItUp" panose="02000603000000000000" pitchFamily="2" charset="0"/>
                <a:ea typeface="ScrapItUp" panose="02000603000000000000" pitchFamily="2" charset="0"/>
                <a:cs typeface="Calibri"/>
                <a:sym typeface="Calibri"/>
              </a:rPr>
              <a:t>SS7G11b</a:t>
            </a:r>
          </a:p>
        </p:txBody>
      </p:sp>
      <p:sp>
        <p:nvSpPr>
          <p:cNvPr id="137" name="Shape 137"/>
          <p:cNvSpPr txBox="1">
            <a:spLocks noGrp="1"/>
          </p:cNvSpPr>
          <p:nvPr>
            <p:ph idx="1"/>
          </p:nvPr>
        </p:nvSpPr>
        <p:spPr>
          <a:xfrm>
            <a:off x="990600" y="1712794"/>
            <a:ext cx="6554867" cy="4139554"/>
          </a:xfrm>
          <a:prstGeom prst="rect">
            <a:avLst/>
          </a:prstGeom>
          <a:noFill/>
          <a:ln>
            <a:noFill/>
          </a:ln>
        </p:spPr>
        <p:txBody>
          <a:bodyPr lIns="91425" tIns="45700" rIns="91425" bIns="45700" anchor="t" anchorCtr="0">
            <a:spAutoFit/>
          </a:bodyPr>
          <a:lstStyle/>
          <a:p>
            <a:pPr marL="342900" marR="0" lvl="0" indent="-342900" algn="l" rtl="0">
              <a:spcBef>
                <a:spcPts val="640"/>
              </a:spcBef>
              <a:buClr>
                <a:schemeClr val="lt1"/>
              </a:buClr>
              <a:buSzPct val="98958"/>
              <a:buFont typeface="Arial"/>
              <a:buChar char="•"/>
            </a:pPr>
            <a:r>
              <a:rPr lang="x-none" sz="40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Most people in S+E Asia do not live in deserts (Gobi; Taklimakan) or in mountain ranges (Himalayas)</a:t>
            </a:r>
          </a:p>
          <a:p>
            <a:endParaRPr lang="x-none" sz="40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endParaRPr>
          </a:p>
          <a:p>
            <a:pPr marL="342900" marR="0" lvl="0" indent="-342900" algn="l" rtl="0">
              <a:spcBef>
                <a:spcPts val="640"/>
              </a:spcBef>
              <a:buClr>
                <a:schemeClr val="lt1"/>
              </a:buClr>
              <a:buSzPct val="98958"/>
              <a:buFont typeface="Arial"/>
              <a:buChar char="•"/>
            </a:pPr>
            <a:r>
              <a:rPr lang="x-none" sz="4000" b="0" i="0" u="none" strike="noStrike" cap="none" baseline="0" dirty="0">
                <a:solidFill>
                  <a:schemeClr val="lt1"/>
                </a:solidFill>
                <a:latin typeface="Cutie Patootie" panose="02000603000000000000" pitchFamily="2" charset="0"/>
                <a:ea typeface="Cutie Patootie" panose="02000603000000000000" pitchFamily="2" charset="0"/>
                <a:cs typeface="Calibri"/>
                <a:sym typeface="Calibri"/>
              </a:rPr>
              <a:t>Most people in S+E Asia live near water</a:t>
            </a:r>
          </a:p>
        </p:txBody>
      </p:sp>
    </p:spTree>
  </p:cSld>
  <p:clrMapOvr>
    <a:masterClrMapping/>
  </p:clrMapOvr>
  <p:transition spd="slow">
    <p:cut/>
  </p:transition>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19</TotalTime>
  <Words>258</Words>
  <Application>Microsoft Office PowerPoint</Application>
  <PresentationFormat>On-screen Show (4:3)</PresentationFormat>
  <Paragraphs>35</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Century Gothic</vt:lpstr>
      <vt:lpstr>Cutie Patootie</vt:lpstr>
      <vt:lpstr>ScrapItUp</vt:lpstr>
      <vt:lpstr>Wingdings 3</vt:lpstr>
      <vt:lpstr>Slice</vt:lpstr>
      <vt:lpstr>Population Distribution in SE Asia</vt:lpstr>
      <vt:lpstr>SS7G11</vt:lpstr>
      <vt:lpstr>SS7G11a</vt:lpstr>
      <vt:lpstr>SS7G11a</vt:lpstr>
      <vt:lpstr>SS7G11a</vt:lpstr>
      <vt:lpstr>SS7G11a</vt:lpstr>
      <vt:lpstr>SS7G11a</vt:lpstr>
      <vt:lpstr>SS7G11b</vt:lpstr>
      <vt:lpstr>SS7G11b</vt:lpstr>
      <vt:lpstr>SS7G11b</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Distribution in S+E Asia”</dc:title>
  <dc:creator>Nayla</dc:creator>
  <cp:lastModifiedBy>MartinDocks</cp:lastModifiedBy>
  <cp:revision>4</cp:revision>
  <dcterms:modified xsi:type="dcterms:W3CDTF">2014-12-26T20:11:21Z</dcterms:modified>
</cp:coreProperties>
</file>