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 id="2147483667" r:id="rId3"/>
  </p:sldMasterIdLst>
  <p:notesMasterIdLst>
    <p:notesMasterId r:id="rId20"/>
  </p:notesMasterIdLst>
  <p:handoutMasterIdLst>
    <p:handoutMasterId r:id="rId21"/>
  </p:handoutMasterIdLst>
  <p:sldIdLst>
    <p:sldId id="256" r:id="rId4"/>
    <p:sldId id="257" r:id="rId5"/>
    <p:sldId id="262" r:id="rId6"/>
    <p:sldId id="260" r:id="rId7"/>
    <p:sldId id="274" r:id="rId8"/>
    <p:sldId id="259" r:id="rId9"/>
    <p:sldId id="263" r:id="rId10"/>
    <p:sldId id="264" r:id="rId11"/>
    <p:sldId id="265" r:id="rId12"/>
    <p:sldId id="267" r:id="rId13"/>
    <p:sldId id="268" r:id="rId14"/>
    <p:sldId id="275" r:id="rId15"/>
    <p:sldId id="276" r:id="rId16"/>
    <p:sldId id="277" r:id="rId17"/>
    <p:sldId id="278" r:id="rId18"/>
    <p:sldId id="27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EEEEEE"/>
    <a:srgbClr val="F0F0F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4660"/>
  </p:normalViewPr>
  <p:slideViewPr>
    <p:cSldViewPr>
      <p:cViewPr varScale="1">
        <p:scale>
          <a:sx n="89" d="100"/>
          <a:sy n="89" d="100"/>
        </p:scale>
        <p:origin x="1915" y="-5"/>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5" d="100"/>
          <a:sy n="105" d="100"/>
        </p:scale>
        <p:origin x="-18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2.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n-US" dirty="0" smtClean="0"/>
              <a:t>Global Funding</a:t>
            </a:r>
            <a:endParaRPr lang="en-US" dirty="0"/>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9.8924695015252237E-2"/>
          <c:w val="0.94455917408757029"/>
          <c:h val="0.85838104413579575"/>
        </c:manualLayout>
      </c:layout>
      <c:pie3DChart>
        <c:varyColors val="1"/>
        <c:dLbls>
          <c:showLegendKey val="0"/>
          <c:showVal val="0"/>
          <c:showCatName val="0"/>
          <c:showSerName val="0"/>
          <c:showPercent val="1"/>
          <c:showBubbleSize val="0"/>
          <c:showLeaderLines val="0"/>
        </c:dLbls>
      </c:pie3DChart>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venn1" loCatId="relationship" qsTypeId="urn:microsoft.com/office/officeart/2005/8/quickstyle/3d3" qsCatId="3D" csTypeId="urn:microsoft.com/office/officeart/2005/8/colors/accent1_3" csCatId="accent1" phldr="1"/>
      <dgm:spPr/>
      <dgm:t>
        <a:bodyPr/>
        <a:lstStyle/>
        <a:p>
          <a:endParaRPr lang="en-US"/>
        </a:p>
      </dgm:t>
    </dgm:pt>
    <dgm:pt modelId="{1E1A8527-A3B0-4204-9526-E7C9685F8CBD}">
      <dgm:prSet phldrT="[Text]" custT="1"/>
      <dgm:spPr/>
      <dgm:t>
        <a:bodyPr/>
        <a:lstStyle/>
        <a:p>
          <a:r>
            <a:rPr lang="en-US" sz="1800" dirty="0" smtClean="0">
              <a:solidFill>
                <a:srgbClr val="000066"/>
              </a:solidFill>
              <a:latin typeface="Cutie Patootie" panose="02000603000000000000" pitchFamily="2" charset="0"/>
              <a:ea typeface="Cutie Patootie" panose="02000603000000000000" pitchFamily="2" charset="0"/>
            </a:rPr>
            <a:t>This is a group of people who share a belief system. They believe in the same God(s) and have common sacred text with a specific set of rules about how to live. They can have many things in common. God(s), prophets, sacred text, religious laws, holy laws, etc</a:t>
          </a:r>
          <a:r>
            <a:rPr lang="en-US" sz="1800" dirty="0" smtClean="0"/>
            <a:t>. </a:t>
          </a:r>
          <a:endParaRPr lang="en-US" sz="1800" dirty="0"/>
        </a:p>
      </dgm:t>
    </dgm:pt>
    <dgm:pt modelId="{F7FCF020-7ACD-4A24-BC78-D1D976F069E0}" type="parTrans" cxnId="{AAD415A9-6971-4C21-BBCC-8CD0BC8727B5}">
      <dgm:prSet/>
      <dgm:spPr/>
      <dgm:t>
        <a:bodyPr/>
        <a:lstStyle/>
        <a:p>
          <a:endParaRPr lang="en-US">
            <a:solidFill>
              <a:schemeClr val="tx2">
                <a:lumMod val="50000"/>
              </a:schemeClr>
            </a:solidFill>
          </a:endParaRPr>
        </a:p>
      </dgm:t>
    </dgm:pt>
    <dgm:pt modelId="{45220C32-92E3-4D99-B720-31149B16D515}" type="sibTrans" cxnId="{AAD415A9-6971-4C21-BBCC-8CD0BC8727B5}">
      <dgm:prSet/>
      <dgm:spPr/>
      <dgm:t>
        <a:bodyPr/>
        <a:lstStyle/>
        <a:p>
          <a:endParaRPr lang="en-US">
            <a:solidFill>
              <a:schemeClr val="tx2">
                <a:lumMod val="50000"/>
              </a:schemeClr>
            </a:solidFill>
          </a:endParaRPr>
        </a:p>
      </dgm:t>
    </dgm:pt>
    <dgm:pt modelId="{EE33DF1E-8F9C-4334-A6A3-B26F6CC659C7}">
      <dgm:prSet phldrT="[Text]" custT="1"/>
      <dgm:spPr/>
      <dgm:t>
        <a:bodyPr/>
        <a:lstStyle/>
        <a:p>
          <a:endParaRPr lang="en-US" sz="1600" dirty="0"/>
        </a:p>
      </dgm:t>
    </dgm:pt>
    <dgm:pt modelId="{DB4F21EA-D11D-4A25-BF88-2413959F8ED0}" type="sibTrans" cxnId="{17FB83F0-2F8F-4FF0-B937-9220DFDF4A9F}">
      <dgm:prSet/>
      <dgm:spPr/>
      <dgm:t>
        <a:bodyPr/>
        <a:lstStyle/>
        <a:p>
          <a:endParaRPr lang="en-US">
            <a:solidFill>
              <a:schemeClr val="tx2">
                <a:lumMod val="50000"/>
              </a:schemeClr>
            </a:solidFill>
          </a:endParaRPr>
        </a:p>
      </dgm:t>
    </dgm:pt>
    <dgm:pt modelId="{7089E595-419A-443B-BD31-B556AE9E259C}" type="parTrans" cxnId="{17FB83F0-2F8F-4FF0-B937-9220DFDF4A9F}">
      <dgm:prSet/>
      <dgm:spPr/>
      <dgm:t>
        <a:bodyPr/>
        <a:lstStyle/>
        <a:p>
          <a:endParaRPr lang="en-US">
            <a:solidFill>
              <a:schemeClr val="tx2">
                <a:lumMod val="50000"/>
              </a:schemeClr>
            </a:solidFill>
          </a:endParaRPr>
        </a:p>
      </dgm:t>
    </dgm:pt>
    <dgm:pt modelId="{8191D60C-6339-4FB8-9153-EDEF534B47BB}" type="pres">
      <dgm:prSet presAssocID="{1BAD8522-E1D8-4100-9F9C-B922C6893C90}" presName="compositeShape" presStyleCnt="0">
        <dgm:presLayoutVars>
          <dgm:chMax val="7"/>
          <dgm:dir/>
          <dgm:resizeHandles val="exact"/>
        </dgm:presLayoutVars>
      </dgm:prSet>
      <dgm:spPr/>
      <dgm:t>
        <a:bodyPr/>
        <a:lstStyle/>
        <a:p>
          <a:endParaRPr lang="en-US"/>
        </a:p>
      </dgm:t>
    </dgm:pt>
    <dgm:pt modelId="{2E1BFF43-117A-40A3-B409-9B3711D45972}" type="pres">
      <dgm:prSet presAssocID="{EE33DF1E-8F9C-4334-A6A3-B26F6CC659C7}" presName="circ1" presStyleLbl="vennNode1" presStyleIdx="0" presStyleCnt="2" custLinFactNeighborX="6977" custLinFactNeighborY="-7915"/>
      <dgm:spPr/>
      <dgm:t>
        <a:bodyPr/>
        <a:lstStyle/>
        <a:p>
          <a:endParaRPr lang="en-US"/>
        </a:p>
      </dgm:t>
    </dgm:pt>
    <dgm:pt modelId="{52EF7BA9-BF1A-49B2-95DD-572C5F7B839F}" type="pres">
      <dgm:prSet presAssocID="{EE33DF1E-8F9C-4334-A6A3-B26F6CC659C7}" presName="circ1Tx" presStyleLbl="revTx" presStyleIdx="0" presStyleCnt="0">
        <dgm:presLayoutVars>
          <dgm:chMax val="0"/>
          <dgm:chPref val="0"/>
          <dgm:bulletEnabled val="1"/>
        </dgm:presLayoutVars>
      </dgm:prSet>
      <dgm:spPr/>
      <dgm:t>
        <a:bodyPr/>
        <a:lstStyle/>
        <a:p>
          <a:endParaRPr lang="en-US"/>
        </a:p>
      </dgm:t>
    </dgm:pt>
    <dgm:pt modelId="{D1780C52-FF6C-40B4-B682-810B7F1F93A4}" type="pres">
      <dgm:prSet presAssocID="{1E1A8527-A3B0-4204-9526-E7C9685F8CBD}" presName="circ2" presStyleLbl="vennNode1" presStyleIdx="1" presStyleCnt="2" custLinFactNeighborX="3477" custLinFactNeighborY="-7492"/>
      <dgm:spPr/>
      <dgm:t>
        <a:bodyPr/>
        <a:lstStyle/>
        <a:p>
          <a:endParaRPr lang="en-US"/>
        </a:p>
      </dgm:t>
    </dgm:pt>
    <dgm:pt modelId="{D3E74BD9-F0C0-4A33-8002-B238F341578B}" type="pres">
      <dgm:prSet presAssocID="{1E1A8527-A3B0-4204-9526-E7C9685F8CBD}" presName="circ2Tx" presStyleLbl="revTx" presStyleIdx="0" presStyleCnt="0">
        <dgm:presLayoutVars>
          <dgm:chMax val="0"/>
          <dgm:chPref val="0"/>
          <dgm:bulletEnabled val="1"/>
        </dgm:presLayoutVars>
      </dgm:prSet>
      <dgm:spPr/>
      <dgm:t>
        <a:bodyPr/>
        <a:lstStyle/>
        <a:p>
          <a:endParaRPr lang="en-US"/>
        </a:p>
      </dgm:t>
    </dgm:pt>
  </dgm:ptLst>
  <dgm:cxnLst>
    <dgm:cxn modelId="{AAD415A9-6971-4C21-BBCC-8CD0BC8727B5}" srcId="{1BAD8522-E1D8-4100-9F9C-B922C6893C90}" destId="{1E1A8527-A3B0-4204-9526-E7C9685F8CBD}" srcOrd="1" destOrd="0" parTransId="{F7FCF020-7ACD-4A24-BC78-D1D976F069E0}" sibTransId="{45220C32-92E3-4D99-B720-31149B16D515}"/>
    <dgm:cxn modelId="{4E8F6C49-21DE-4AC8-B459-5E1637096A21}" type="presOf" srcId="{EE33DF1E-8F9C-4334-A6A3-B26F6CC659C7}" destId="{52EF7BA9-BF1A-49B2-95DD-572C5F7B839F}" srcOrd="1" destOrd="0" presId="urn:microsoft.com/office/officeart/2005/8/layout/venn1"/>
    <dgm:cxn modelId="{17FB83F0-2F8F-4FF0-B937-9220DFDF4A9F}" srcId="{1BAD8522-E1D8-4100-9F9C-B922C6893C90}" destId="{EE33DF1E-8F9C-4334-A6A3-B26F6CC659C7}" srcOrd="0" destOrd="0" parTransId="{7089E595-419A-443B-BD31-B556AE9E259C}" sibTransId="{DB4F21EA-D11D-4A25-BF88-2413959F8ED0}"/>
    <dgm:cxn modelId="{41A47F3C-DD23-4E30-A016-8F1BCCACB3B4}" type="presOf" srcId="{1BAD8522-E1D8-4100-9F9C-B922C6893C90}" destId="{8191D60C-6339-4FB8-9153-EDEF534B47BB}" srcOrd="0" destOrd="0" presId="urn:microsoft.com/office/officeart/2005/8/layout/venn1"/>
    <dgm:cxn modelId="{B6D7BD2B-677B-4255-AE15-CCF39E946304}" type="presOf" srcId="{1E1A8527-A3B0-4204-9526-E7C9685F8CBD}" destId="{D1780C52-FF6C-40B4-B682-810B7F1F93A4}" srcOrd="0" destOrd="0" presId="urn:microsoft.com/office/officeart/2005/8/layout/venn1"/>
    <dgm:cxn modelId="{DCD87583-144C-436B-A54C-10C302C9D200}" type="presOf" srcId="{EE33DF1E-8F9C-4334-A6A3-B26F6CC659C7}" destId="{2E1BFF43-117A-40A3-B409-9B3711D45972}" srcOrd="0" destOrd="0" presId="urn:microsoft.com/office/officeart/2005/8/layout/venn1"/>
    <dgm:cxn modelId="{09C239F1-C19F-42B1-BEC8-F29311FFEC39}" type="presOf" srcId="{1E1A8527-A3B0-4204-9526-E7C9685F8CBD}" destId="{D3E74BD9-F0C0-4A33-8002-B238F341578B}" srcOrd="1" destOrd="0" presId="urn:microsoft.com/office/officeart/2005/8/layout/venn1"/>
    <dgm:cxn modelId="{547A0767-0313-4FEC-9BDB-3F6C63879756}" type="presParOf" srcId="{8191D60C-6339-4FB8-9153-EDEF534B47BB}" destId="{2E1BFF43-117A-40A3-B409-9B3711D45972}" srcOrd="0" destOrd="0" presId="urn:microsoft.com/office/officeart/2005/8/layout/venn1"/>
    <dgm:cxn modelId="{81B0AB44-CB44-428F-BE8C-3A4527093770}" type="presParOf" srcId="{8191D60C-6339-4FB8-9153-EDEF534B47BB}" destId="{52EF7BA9-BF1A-49B2-95DD-572C5F7B839F}" srcOrd="1" destOrd="0" presId="urn:microsoft.com/office/officeart/2005/8/layout/venn1"/>
    <dgm:cxn modelId="{75A8595A-3207-4842-AA69-9A8EB0894F2A}" type="presParOf" srcId="{8191D60C-6339-4FB8-9153-EDEF534B47BB}" destId="{D1780C52-FF6C-40B4-B682-810B7F1F93A4}" srcOrd="2" destOrd="0" presId="urn:microsoft.com/office/officeart/2005/8/layout/venn1"/>
    <dgm:cxn modelId="{A41B64D4-974C-46CE-AE2D-FC76EE2BE9EE}" type="presParOf" srcId="{8191D60C-6339-4FB8-9153-EDEF534B47BB}" destId="{D3E74BD9-F0C0-4A33-8002-B238F341578B}"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BCDFF6-05D4-48A2-9DC2-5916E8C5CDDE}" type="datetimeFigureOut">
              <a:rPr lang="en-US" smtClean="0"/>
              <a:t>10/16/2014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7CB9CC-A06A-45E9-8DE9-FC6F861D4F9D}" type="slidenum">
              <a:rPr lang="en-US" smtClean="0"/>
              <a:t>‹#›</a:t>
            </a:fld>
            <a:endParaRPr lang="en-US"/>
          </a:p>
        </p:txBody>
      </p:sp>
    </p:spTree>
    <p:extLst>
      <p:ext uri="{BB962C8B-B14F-4D97-AF65-F5344CB8AC3E}">
        <p14:creationId xmlns:p14="http://schemas.microsoft.com/office/powerpoint/2010/main" val="143251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124A6C-6781-424A-8BDD-4268583C75E8}" type="datetimeFigureOut">
              <a:rPr lang="en-US" smtClean="0"/>
              <a:t>10/16/2014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418958-F946-4E52-80DC-D02C8EECAE73}" type="slidenum">
              <a:rPr lang="en-US" smtClean="0"/>
              <a:t>‹#›</a:t>
            </a:fld>
            <a:endParaRPr lang="en-US"/>
          </a:p>
        </p:txBody>
      </p:sp>
    </p:spTree>
    <p:extLst>
      <p:ext uri="{BB962C8B-B14F-4D97-AF65-F5344CB8AC3E}">
        <p14:creationId xmlns:p14="http://schemas.microsoft.com/office/powerpoint/2010/main" val="3552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18958-F946-4E52-80DC-D02C8EECAE73}" type="slidenum">
              <a:rPr lang="en-US" smtClean="0"/>
              <a:t>1</a:t>
            </a:fld>
            <a:endParaRPr lang="en-US"/>
          </a:p>
        </p:txBody>
      </p:sp>
    </p:spTree>
    <p:extLst>
      <p:ext uri="{BB962C8B-B14F-4D97-AF65-F5344CB8AC3E}">
        <p14:creationId xmlns:p14="http://schemas.microsoft.com/office/powerpoint/2010/main" val="72613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18958-F946-4E52-80DC-D02C8EECAE73}" type="slidenum">
              <a:rPr lang="en-US" smtClean="0"/>
              <a:t>7</a:t>
            </a:fld>
            <a:endParaRPr lang="en-US"/>
          </a:p>
        </p:txBody>
      </p:sp>
    </p:spTree>
    <p:extLst>
      <p:ext uri="{BB962C8B-B14F-4D97-AF65-F5344CB8AC3E}">
        <p14:creationId xmlns:p14="http://schemas.microsoft.com/office/powerpoint/2010/main" val="67469362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lassy_earth_ne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400" y="-304800"/>
            <a:ext cx="10464800" cy="7848600"/>
          </a:xfrm>
          <a:prstGeom prst="rect">
            <a:avLst/>
          </a:prstGeom>
        </p:spPr>
      </p:pic>
      <p:sp>
        <p:nvSpPr>
          <p:cNvPr id="9" name="Click_Box"/>
          <p:cNvSpPr/>
          <p:nvPr userDrawn="1"/>
        </p:nvSpPr>
        <p:spPr>
          <a:xfrm>
            <a:off x="-381000" y="-304800"/>
            <a:ext cx="10439400" cy="7848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sp>
        <p:nvSpPr>
          <p:cNvPr id="4" name="Date Placeholder 3"/>
          <p:cNvSpPr>
            <a:spLocks noGrp="1"/>
          </p:cNvSpPr>
          <p:nvPr>
            <p:ph type="dt" sz="half" idx="10"/>
          </p:nvPr>
        </p:nvSpPr>
        <p:spPr/>
        <p:txBody>
          <a:bodyPr/>
          <a:lstStyle/>
          <a:p>
            <a:fld id="{4F438BC3-32AB-4953-AD59-399DF6651CEB}"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02971" y="-1491343"/>
            <a:ext cx="9144000" cy="6858000"/>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86542" y="-1469571"/>
            <a:ext cx="9144000" cy="6858000"/>
          </a:xfrm>
          <a:prstGeom prst="rect">
            <a:avLst/>
          </a:prstGeom>
        </p:spPr>
      </p:pic>
      <p:sp>
        <p:nvSpPr>
          <p:cNvPr id="3" name="Subtitle 2"/>
          <p:cNvSpPr>
            <a:spLocks noGrp="1"/>
          </p:cNvSpPr>
          <p:nvPr>
            <p:ph type="subTitle" idx="1"/>
          </p:nvPr>
        </p:nvSpPr>
        <p:spPr>
          <a:xfrm>
            <a:off x="4800600" y="6019800"/>
            <a:ext cx="3581400" cy="175260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hasCustomPrompt="1"/>
          </p:nvPr>
        </p:nvSpPr>
        <p:spPr>
          <a:xfrm>
            <a:off x="4800600" y="4648200"/>
            <a:ext cx="3581400" cy="1470025"/>
          </a:xfrm>
          <a:ln>
            <a:noFill/>
          </a:ln>
        </p:spPr>
        <p:txBody>
          <a:bodyPr anchor="b">
            <a:normAutofit/>
          </a:bodyPr>
          <a:lstStyle>
            <a:lvl1pPr algn="l">
              <a:defRPr sz="3200">
                <a:solidFill>
                  <a:schemeClr val="accent1">
                    <a:lumMod val="75000"/>
                  </a:schemeClr>
                </a:solidFill>
              </a:defRPr>
            </a:lvl1pPr>
          </a:lstStyle>
          <a:p>
            <a:r>
              <a:rPr lang="en-US" dirty="0" smtClean="0"/>
              <a:t>Title</a:t>
            </a:r>
            <a:endParaRPr lang="en-US" dirty="0"/>
          </a:p>
        </p:txBody>
      </p:sp>
    </p:spTree>
    <p:extLst>
      <p:ext uri="{BB962C8B-B14F-4D97-AF65-F5344CB8AC3E}">
        <p14:creationId xmlns:p14="http://schemas.microsoft.com/office/powerpoint/2010/main" val="7576215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66" fill="hold"/>
                                            <p:tgtEl>
                                              <p:spTgt spid="7"/>
                                            </p:tgtEl>
                                          </p:cBhvr>
                                        </p:cmd>
                                      </p:childTnLst>
                                    </p:cTn>
                                  </p:par>
                                  <p:par>
                                    <p:cTn id="7" presetID="2" presetClass="entr" presetSubtype="2" decel="56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800" fill="hold"/>
                                            <p:tgtEl>
                                              <p:spTgt spid="2"/>
                                            </p:tgtEl>
                                            <p:attrNameLst>
                                              <p:attrName>ppt_x</p:attrName>
                                            </p:attrNameLst>
                                          </p:cBhvr>
                                          <p:tavLst>
                                            <p:tav tm="0">
                                              <p:val>
                                                <p:strVal val="1+#ppt_w/2"/>
                                              </p:val>
                                            </p:tav>
                                            <p:tav tm="100000">
                                              <p:val>
                                                <p:strVal val="#ppt_x"/>
                                              </p:val>
                                            </p:tav>
                                          </p:tavLst>
                                        </p:anim>
                                        <p:anim calcmode="lin" valueType="num">
                                          <p:cBhvr additive="base">
                                            <p:cTn id="10" dur="8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800" fill="hold"/>
                                            <p:tgtEl>
                                              <p:spTgt spid="3"/>
                                            </p:tgtEl>
                                            <p:attrNameLst>
                                              <p:attrName>ppt_x</p:attrName>
                                            </p:attrNameLst>
                                          </p:cBhvr>
                                          <p:tavLst>
                                            <p:tav tm="0">
                                              <p:val>
                                                <p:strVal val="1+#ppt_w/2"/>
                                              </p:val>
                                            </p:tav>
                                            <p:tav tm="100000">
                                              <p:val>
                                                <p:strVal val="#ppt_x"/>
                                              </p:val>
                                            </p:tav>
                                          </p:tavLst>
                                        </p:anim>
                                        <p:anim calcmode="lin" valueType="num">
                                          <p:cBhvr additive="base">
                                            <p:cTn id="14" dur="8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14:presetBounceEnd="28750">
                                      <p:stCondLst>
                                        <p:cond delay="300"/>
                                      </p:stCondLst>
                                      <p:childTnLst>
                                        <p:set>
                                          <p:cBhvr>
                                            <p:cTn id="16" dur="1" fill="hold">
                                              <p:stCondLst>
                                                <p:cond delay="0"/>
                                              </p:stCondLst>
                                            </p:cTn>
                                            <p:tgtEl>
                                              <p:spTgt spid="11"/>
                                            </p:tgtEl>
                                            <p:attrNameLst>
                                              <p:attrName>style.visibility</p:attrName>
                                            </p:attrNameLst>
                                          </p:cBhvr>
                                          <p:to>
                                            <p:strVal val="visible"/>
                                          </p:to>
                                        </p:set>
                                        <p:anim calcmode="lin" valueType="num" p14:bounceEnd="28750">
                                          <p:cBhvr additive="base">
                                            <p:cTn id="17" dur="800" fill="hold"/>
                                            <p:tgtEl>
                                              <p:spTgt spid="11"/>
                                            </p:tgtEl>
                                            <p:attrNameLst>
                                              <p:attrName>ppt_x</p:attrName>
                                            </p:attrNameLst>
                                          </p:cBhvr>
                                          <p:tavLst>
                                            <p:tav tm="0">
                                              <p:val>
                                                <p:strVal val="1+#ppt_w/2"/>
                                              </p:val>
                                            </p:tav>
                                            <p:tav tm="100000">
                                              <p:val>
                                                <p:strVal val="#ppt_x"/>
                                              </p:val>
                                            </p:tav>
                                          </p:tavLst>
                                        </p:anim>
                                        <p:anim calcmode="lin" valueType="num" p14:bounceEnd="28750">
                                          <p:cBhvr additive="base">
                                            <p:cTn id="18" dur="8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14:presetBounceEnd="28750">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14:bounceEnd="28750">
                                          <p:cBhvr additive="base">
                                            <p:cTn id="21" dur="800" fill="hold"/>
                                            <p:tgtEl>
                                              <p:spTgt spid="10"/>
                                            </p:tgtEl>
                                            <p:attrNameLst>
                                              <p:attrName>ppt_x</p:attrName>
                                            </p:attrNameLst>
                                          </p:cBhvr>
                                          <p:tavLst>
                                            <p:tav tm="0">
                                              <p:val>
                                                <p:strVal val="1+#ppt_w/2"/>
                                              </p:val>
                                            </p:tav>
                                            <p:tav tm="100000">
                                              <p:val>
                                                <p:strVal val="#ppt_x"/>
                                              </p:val>
                                            </p:tav>
                                          </p:tavLst>
                                        </p:anim>
                                        <p:anim calcmode="lin" valueType="num" p14:bounceEnd="28750">
                                          <p:cBhvr additive="base">
                                            <p:cTn id="22" dur="8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bldLst>
          <p:bldP spid="3" grpId="0">
            <p:tmplLst>
              <p:tmpl>
                <p:tnLst>
                  <p:par>
                    <p:cT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66" fill="hold"/>
                                            <p:tgtEl>
                                              <p:spTgt spid="7"/>
                                            </p:tgtEl>
                                          </p:cBhvr>
                                        </p:cmd>
                                      </p:childTnLst>
                                    </p:cTn>
                                  </p:par>
                                  <p:par>
                                    <p:cTn id="7" presetID="2" presetClass="entr" presetSubtype="2" decel="56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800" fill="hold"/>
                                            <p:tgtEl>
                                              <p:spTgt spid="2"/>
                                            </p:tgtEl>
                                            <p:attrNameLst>
                                              <p:attrName>ppt_x</p:attrName>
                                            </p:attrNameLst>
                                          </p:cBhvr>
                                          <p:tavLst>
                                            <p:tav tm="0">
                                              <p:val>
                                                <p:strVal val="1+#ppt_w/2"/>
                                              </p:val>
                                            </p:tav>
                                            <p:tav tm="100000">
                                              <p:val>
                                                <p:strVal val="#ppt_x"/>
                                              </p:val>
                                            </p:tav>
                                          </p:tavLst>
                                        </p:anim>
                                        <p:anim calcmode="lin" valueType="num">
                                          <p:cBhvr additive="base">
                                            <p:cTn id="10" dur="8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800" fill="hold"/>
                                            <p:tgtEl>
                                              <p:spTgt spid="3"/>
                                            </p:tgtEl>
                                            <p:attrNameLst>
                                              <p:attrName>ppt_x</p:attrName>
                                            </p:attrNameLst>
                                          </p:cBhvr>
                                          <p:tavLst>
                                            <p:tav tm="0">
                                              <p:val>
                                                <p:strVal val="1+#ppt_w/2"/>
                                              </p:val>
                                            </p:tav>
                                            <p:tav tm="100000">
                                              <p:val>
                                                <p:strVal val="#ppt_x"/>
                                              </p:val>
                                            </p:tav>
                                          </p:tavLst>
                                        </p:anim>
                                        <p:anim calcmode="lin" valueType="num">
                                          <p:cBhvr additive="base">
                                            <p:cTn id="14" dur="8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3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800" fill="hold"/>
                                            <p:tgtEl>
                                              <p:spTgt spid="11"/>
                                            </p:tgtEl>
                                            <p:attrNameLst>
                                              <p:attrName>ppt_x</p:attrName>
                                            </p:attrNameLst>
                                          </p:cBhvr>
                                          <p:tavLst>
                                            <p:tav tm="0">
                                              <p:val>
                                                <p:strVal val="1+#ppt_w/2"/>
                                              </p:val>
                                            </p:tav>
                                            <p:tav tm="100000">
                                              <p:val>
                                                <p:strVal val="#ppt_x"/>
                                              </p:val>
                                            </p:tav>
                                          </p:tavLst>
                                        </p:anim>
                                        <p:anim calcmode="lin" valueType="num">
                                          <p:cBhvr additive="base">
                                            <p:cTn id="18" dur="8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800" fill="hold"/>
                                            <p:tgtEl>
                                              <p:spTgt spid="10"/>
                                            </p:tgtEl>
                                            <p:attrNameLst>
                                              <p:attrName>ppt_x</p:attrName>
                                            </p:attrNameLst>
                                          </p:cBhvr>
                                          <p:tavLst>
                                            <p:tav tm="0">
                                              <p:val>
                                                <p:strVal val="1+#ppt_w/2"/>
                                              </p:val>
                                            </p:tav>
                                            <p:tav tm="100000">
                                              <p:val>
                                                <p:strVal val="#ppt_x"/>
                                              </p:val>
                                            </p:tav>
                                          </p:tavLst>
                                        </p:anim>
                                        <p:anim calcmode="lin" valueType="num">
                                          <p:cBhvr additive="base">
                                            <p:cTn id="22" dur="8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bldLst>
          <p:bldP spid="3" grpId="0">
            <p:tmplLst>
              <p:tmpl>
                <p:tnLst>
                  <p:par>
                    <p:cTn xmlns:p14="http://schemas.microsoft.com/office/powerpoint/2010/mai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8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7887"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F21FA3-7849-46F2-8E64-545D22AFF79A}" type="datetime1">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19097476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2286000" cy="1143000"/>
          </a:xfrm>
        </p:spPr>
        <p:txBody>
          <a:bodyPr anchor="b"/>
          <a:lstStyle>
            <a:lvl1pPr algn="r">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962870" y="304801"/>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85800" y="15240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0F75E-0FCD-40D2-9C15-9A6A5C8D9B6C}" type="datetime1">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532151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9164B-C3BA-4953-A177-EB2FB7AD8E4C}"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37125037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D7C1E7-4ADD-4B5A-A41F-83EE15D4EFA6}"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7876058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2385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0198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457200" y="1066801"/>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276600" y="1066801"/>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019800" y="1066801"/>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83582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225279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smtClean="0"/>
              <a:t>Click to edit Master text styles</a:t>
            </a:r>
          </a:p>
        </p:txBody>
      </p:sp>
    </p:spTree>
    <p:extLst>
      <p:ext uri="{BB962C8B-B14F-4D97-AF65-F5344CB8AC3E}">
        <p14:creationId xmlns:p14="http://schemas.microsoft.com/office/powerpoint/2010/main" val="6860972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lick_Box"/>
          <p:cNvSpPr/>
          <p:nvPr userDrawn="1"/>
        </p:nvSpPr>
        <p:spPr>
          <a:xfrm>
            <a:off x="-381000" y="-304800"/>
            <a:ext cx="10439400" cy="7848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1229" y="743857"/>
            <a:ext cx="8957437" cy="7137400"/>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sp>
        <p:nvSpPr>
          <p:cNvPr id="4" name="Date Placeholder 3"/>
          <p:cNvSpPr>
            <a:spLocks noGrp="1"/>
          </p:cNvSpPr>
          <p:nvPr>
            <p:ph type="dt" sz="half" idx="10"/>
          </p:nvPr>
        </p:nvSpPr>
        <p:spPr/>
        <p:txBody>
          <a:bodyPr/>
          <a:lstStyle/>
          <a:p>
            <a:fld id="{C61259C5-F156-4DB6-8315-1D076089775B}"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02971" y="-1491343"/>
            <a:ext cx="9144000" cy="685800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6542" y="-1469571"/>
            <a:ext cx="9144000" cy="6858000"/>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0" y="304800"/>
            <a:ext cx="1942293" cy="717804"/>
          </a:xfrm>
          <a:prstGeom prst="rect">
            <a:avLst/>
          </a:prstGeom>
        </p:spPr>
      </p:pic>
      <p:sp>
        <p:nvSpPr>
          <p:cNvPr id="3" name="Subtitle 2"/>
          <p:cNvSpPr>
            <a:spLocks noGrp="1"/>
          </p:cNvSpPr>
          <p:nvPr>
            <p:ph type="subTitle" idx="1"/>
          </p:nvPr>
        </p:nvSpPr>
        <p:spPr>
          <a:xfrm>
            <a:off x="4800600" y="6019800"/>
            <a:ext cx="3581400" cy="175260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4800600" y="4648200"/>
            <a:ext cx="3581400" cy="1470025"/>
          </a:xfrm>
          <a:ln>
            <a:noFill/>
          </a:ln>
        </p:spPr>
        <p:txBody>
          <a:bodyPr anchor="b">
            <a:normAutofit/>
          </a:bodyPr>
          <a:lstStyle>
            <a:lvl1pPr algn="l">
              <a:defRPr sz="3200">
                <a:solidFill>
                  <a:schemeClr val="accent1">
                    <a:lumMod val="75000"/>
                  </a:schemeClr>
                </a:solidFill>
              </a:defRPr>
            </a:lvl1pPr>
          </a:lstStyle>
          <a:p>
            <a:r>
              <a:rPr lang="en-US" dirty="0" smtClean="0"/>
              <a:t>Title</a:t>
            </a:r>
            <a:endParaRPr lang="en-US" dirty="0"/>
          </a:p>
        </p:txBody>
      </p:sp>
    </p:spTree>
    <p:extLst>
      <p:ext uri="{BB962C8B-B14F-4D97-AF65-F5344CB8AC3E}">
        <p14:creationId xmlns:p14="http://schemas.microsoft.com/office/powerpoint/2010/main" val="33917169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9D3974-108C-4FE0-9376-30030F5A869C}"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ctrTitle"/>
          </p:nvPr>
        </p:nvSpPr>
        <p:spPr>
          <a:xfrm>
            <a:off x="5105400" y="1752600"/>
            <a:ext cx="3581400" cy="1470025"/>
          </a:xfrm>
        </p:spPr>
        <p:txBody>
          <a:bodyPr anchor="b">
            <a:normAutofit/>
          </a:bodyPr>
          <a:lstStyle>
            <a:lvl1pPr algn="r">
              <a:defRPr sz="3200">
                <a:solidFill>
                  <a:schemeClr val="accent1">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05400" y="3124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614777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1229" y="743857"/>
            <a:ext cx="8957437" cy="713740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pic>
        <p:nvPicPr>
          <p:cNvPr id="10" name="Picture 9"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70314" y="-1502228"/>
            <a:ext cx="9144000" cy="6858000"/>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5800" y="-304800"/>
            <a:ext cx="9144000" cy="6858000"/>
          </a:xfrm>
          <a:prstGeom prst="rect">
            <a:avLst/>
          </a:prstGeom>
        </p:spPr>
      </p:pic>
      <p:sp>
        <p:nvSpPr>
          <p:cNvPr id="4" name="Date Placeholder 3"/>
          <p:cNvSpPr>
            <a:spLocks noGrp="1"/>
          </p:cNvSpPr>
          <p:nvPr>
            <p:ph type="dt" sz="half" idx="10"/>
          </p:nvPr>
        </p:nvSpPr>
        <p:spPr/>
        <p:txBody>
          <a:bodyPr/>
          <a:lstStyle/>
          <a:p>
            <a:fld id="{2C2D8846-9F27-4843-9B79-F7F01493375B}" type="datetime1">
              <a:rPr lang="en-US" smtClean="0"/>
              <a:t>10/16/2014</a:t>
            </a:fld>
            <a:endParaRPr lang="en-US"/>
          </a:p>
        </p:txBody>
      </p:sp>
      <p:sp>
        <p:nvSpPr>
          <p:cNvPr id="3" name="Content Placeholder 2"/>
          <p:cNvSpPr>
            <a:spLocks noGrp="1"/>
          </p:cNvSpPr>
          <p:nvPr>
            <p:ph idx="1"/>
          </p:nvPr>
        </p:nvSpPr>
        <p:spPr>
          <a:xfrm>
            <a:off x="1143000" y="1189037"/>
            <a:ext cx="7620000" cy="5135563"/>
          </a:xfr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5" name="Picture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62800" y="5410200"/>
            <a:ext cx="1633993" cy="603867"/>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title"/>
          </p:nvPr>
        </p:nvSpPr>
        <p:spPr>
          <a:xfrm>
            <a:off x="1143000" y="473075"/>
            <a:ext cx="7620000" cy="715962"/>
          </a:xfrm>
        </p:spPr>
        <p:txBody>
          <a:bodyPr>
            <a:normAutofit/>
          </a:bodyPr>
          <a:lstStyle>
            <a:lvl1pPr algn="l">
              <a:defRPr sz="3600">
                <a:solidFill>
                  <a:schemeClr val="accent1">
                    <a:lumMod val="7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014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58B9BB-CFE2-4391-AF11-FDF0E6A940C2}"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ctrTitle"/>
          </p:nvPr>
        </p:nvSpPr>
        <p:spPr>
          <a:xfrm>
            <a:off x="5105400" y="1752600"/>
            <a:ext cx="3581400" cy="1470025"/>
          </a:xfrm>
        </p:spPr>
        <p:txBody>
          <a:bodyPr anchor="b">
            <a:normAutofit/>
          </a:bodyPr>
          <a:lstStyle>
            <a:lvl1pPr algn="r">
              <a:defRPr sz="32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105400" y="3124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85467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l">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0AF4A87-5168-464A-B3B6-FE0BFA75A17A}"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83635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C654504D-E393-41EA-AB81-EA69277B09A0}"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179174623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419AF23-4179-4DAE-AF2D-2CE9D6E5A0F1}" type="datetime1">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1683042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BB9E9AF-C19C-48FD-AFBC-018D3E5DB9C3}" type="datetime1">
              <a:rPr lang="en-US" smtClean="0"/>
              <a:t>10/16/2014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75140492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83B6C-AB43-44D0-8DE2-08C30766203B}" type="datetime1">
              <a:rPr lang="en-US" smtClean="0"/>
              <a:t>10/16/2014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2514600"/>
            <a:ext cx="5486400" cy="4114800"/>
          </a:xfrm>
          <a:prstGeom prst="rect">
            <a:avLst/>
          </a:prstGeom>
        </p:spPr>
      </p:pic>
    </p:spTree>
    <p:extLst>
      <p:ext uri="{BB962C8B-B14F-4D97-AF65-F5344CB8AC3E}">
        <p14:creationId xmlns:p14="http://schemas.microsoft.com/office/powerpoint/2010/main" val="217895843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3F017-40AA-41DB-BFC6-E273E1142FA6}" type="datetime1">
              <a:rPr lang="en-US" smtClean="0"/>
              <a:t>10/16/2014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44634789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8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77887"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B4C277-FB54-4B16-8D14-3AD2FF365878}" type="datetime1">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400868718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2286000" cy="1143000"/>
          </a:xfrm>
        </p:spPr>
        <p:txBody>
          <a:bodyPr anchor="b"/>
          <a:lstStyle>
            <a:lvl1pPr algn="r">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962870" y="304801"/>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5800" y="15240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70915CA-1770-430C-805E-D21D09707406}" type="datetime1">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89816121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6E282-BF5E-4B68-B580-A7BC191D1969}"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423518877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CBDFA-4E4D-4F5B-8167-48C3E7F3D5D4}"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6933926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4" name="glassy_earth_new.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381000" y="-304800"/>
            <a:ext cx="10464800" cy="784860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pic>
        <p:nvPicPr>
          <p:cNvPr id="10" name="Picture 9" hidden="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70314" y="-1502228"/>
            <a:ext cx="9144000" cy="6858000"/>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5800" y="-304800"/>
            <a:ext cx="9144000" cy="6858000"/>
          </a:xfrm>
          <a:prstGeom prst="rect">
            <a:avLst/>
          </a:prstGeom>
        </p:spPr>
      </p:pic>
      <p:sp>
        <p:nvSpPr>
          <p:cNvPr id="4" name="Date Placeholder 3"/>
          <p:cNvSpPr>
            <a:spLocks noGrp="1"/>
          </p:cNvSpPr>
          <p:nvPr>
            <p:ph type="dt" sz="half" idx="10"/>
          </p:nvPr>
        </p:nvSpPr>
        <p:spPr/>
        <p:txBody>
          <a:bodyPr/>
          <a:lstStyle/>
          <a:p>
            <a:fld id="{AC167559-DECB-49F2-A7AB-436B2950426A}" type="datetime1">
              <a:rPr lang="en-US" smtClean="0"/>
              <a:t>10/16/2014</a:t>
            </a:fld>
            <a:endParaRPr lang="en-US"/>
          </a:p>
        </p:txBody>
      </p:sp>
      <p:sp>
        <p:nvSpPr>
          <p:cNvPr id="3" name="Content Placeholder 2"/>
          <p:cNvSpPr>
            <a:spLocks noGrp="1"/>
          </p:cNvSpPr>
          <p:nvPr>
            <p:ph idx="1"/>
          </p:nvPr>
        </p:nvSpPr>
        <p:spPr>
          <a:xfrm>
            <a:off x="1143000" y="1189037"/>
            <a:ext cx="7620000" cy="5135563"/>
          </a:xfr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title"/>
          </p:nvPr>
        </p:nvSpPr>
        <p:spPr>
          <a:xfrm>
            <a:off x="1143000" y="473075"/>
            <a:ext cx="7620000" cy="715962"/>
          </a:xfrm>
        </p:spPr>
        <p:txBody>
          <a:bodyPr>
            <a:normAutofit/>
          </a:bodyPr>
          <a:lstStyle>
            <a:lvl1pPr algn="l">
              <a:defRPr sz="360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6247138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par>
                              <p:cTn id="8" fill="hold">
                                <p:stCondLst>
                                  <p:cond delay="1100"/>
                                </p:stCondLst>
                                <p:childTnLst>
                                  <p:par>
                                    <p:cTn id="9" presetID="10" presetClass="entr" presetSubtype="0"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childTnLst>
                                    </p:cTn>
                                  </p:par>
                                  <p:par>
                                    <p:cTn id="12" presetID="10" presetClass="entr" presetSubtype="0" fill="hold" grpId="0" nodeType="withEffect">
                                      <p:stCondLst>
                                        <p:cond delay="16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17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18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19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2" presetClass="entr" presetSubtype="2" fill="hold" nodeType="withEffect" p14:presetBounceEnd="28750">
                                      <p:stCondLst>
                                        <p:cond delay="700"/>
                                      </p:stCondLst>
                                      <p:childTnLst>
                                        <p:set>
                                          <p:cBhvr>
                                            <p:cTn id="28" dur="1" fill="hold">
                                              <p:stCondLst>
                                                <p:cond delay="0"/>
                                              </p:stCondLst>
                                            </p:cTn>
                                            <p:tgtEl>
                                              <p:spTgt spid="17"/>
                                            </p:tgtEl>
                                            <p:attrNameLst>
                                              <p:attrName>style.visibility</p:attrName>
                                            </p:attrNameLst>
                                          </p:cBhvr>
                                          <p:to>
                                            <p:strVal val="visible"/>
                                          </p:to>
                                        </p:set>
                                        <p:anim calcmode="lin" valueType="num" p14:bounceEnd="28750">
                                          <p:cBhvr additive="base">
                                            <p:cTn id="29" dur="800" fill="hold"/>
                                            <p:tgtEl>
                                              <p:spTgt spid="17"/>
                                            </p:tgtEl>
                                            <p:attrNameLst>
                                              <p:attrName>ppt_x</p:attrName>
                                            </p:attrNameLst>
                                          </p:cBhvr>
                                          <p:tavLst>
                                            <p:tav tm="0">
                                              <p:val>
                                                <p:strVal val="1+#ppt_w/2"/>
                                              </p:val>
                                            </p:tav>
                                            <p:tav tm="100000">
                                              <p:val>
                                                <p:strVal val="#ppt_x"/>
                                              </p:val>
                                            </p:tav>
                                          </p:tavLst>
                                        </p:anim>
                                        <p:anim calcmode="lin" valueType="num" p14:bounceEnd="28750">
                                          <p:cBhvr additive="base">
                                            <p:cTn id="30" dur="8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28750">
                                      <p:stCondLst>
                                        <p:cond delay="600"/>
                                      </p:stCondLst>
                                      <p:childTnLst>
                                        <p:set>
                                          <p:cBhvr>
                                            <p:cTn id="32" dur="1" fill="hold">
                                              <p:stCondLst>
                                                <p:cond delay="0"/>
                                              </p:stCondLst>
                                            </p:cTn>
                                            <p:tgtEl>
                                              <p:spTgt spid="11"/>
                                            </p:tgtEl>
                                            <p:attrNameLst>
                                              <p:attrName>style.visibility</p:attrName>
                                            </p:attrNameLst>
                                          </p:cBhvr>
                                          <p:to>
                                            <p:strVal val="visible"/>
                                          </p:to>
                                        </p:set>
                                        <p:anim calcmode="lin" valueType="num" p14:bounceEnd="28750">
                                          <p:cBhvr additive="base">
                                            <p:cTn id="33" dur="800" fill="hold"/>
                                            <p:tgtEl>
                                              <p:spTgt spid="11"/>
                                            </p:tgtEl>
                                            <p:attrNameLst>
                                              <p:attrName>ppt_x</p:attrName>
                                            </p:attrNameLst>
                                          </p:cBhvr>
                                          <p:tavLst>
                                            <p:tav tm="0">
                                              <p:val>
                                                <p:strVal val="1+#ppt_w/2"/>
                                              </p:val>
                                            </p:tav>
                                            <p:tav tm="100000">
                                              <p:val>
                                                <p:strVal val="#ppt_x"/>
                                              </p:val>
                                            </p:tav>
                                          </p:tavLst>
                                        </p:anim>
                                        <p:anim calcmode="lin" valueType="num" p14:bounceEnd="28750">
                                          <p:cBhvr additive="base">
                                            <p:cTn id="34" dur="800" fill="hold"/>
                                            <p:tgtEl>
                                              <p:spTgt spid="11"/>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399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4"/>
                    </p:tgtEl>
                  </p:cMediaNode>
                </p:video>
              </p:childTnLst>
            </p:cTn>
          </p:par>
        </p:tnLst>
        <p:bldLst>
          <p:bldP spid="3" grpId="0" uiExpand="1" build="p">
            <p:tmplLst>
              <p:tmpl lvl="1">
                <p:tnLst>
                  <p:par>
                    <p:cTn presetID="10" presetClass="entr" presetSubtype="0" fill="hold" nodeType="withEffect">
                      <p:stCondLst>
                        <p:cond delay="16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17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18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par>
                              <p:cTn id="8" fill="hold">
                                <p:stCondLst>
                                  <p:cond delay="1100"/>
                                </p:stCondLst>
                                <p:childTnLst>
                                  <p:par>
                                    <p:cTn id="9" presetID="10" presetClass="entr" presetSubtype="0"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childTnLst>
                                    </p:cTn>
                                  </p:par>
                                  <p:par>
                                    <p:cTn id="12" presetID="10" presetClass="entr" presetSubtype="0" fill="hold" grpId="0" nodeType="withEffect">
                                      <p:stCondLst>
                                        <p:cond delay="16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17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18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19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2" presetClass="entr" presetSubtype="2" fill="hold" nodeType="withEffect">
                                      <p:stCondLst>
                                        <p:cond delay="7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800" fill="hold"/>
                                            <p:tgtEl>
                                              <p:spTgt spid="17"/>
                                            </p:tgtEl>
                                            <p:attrNameLst>
                                              <p:attrName>ppt_x</p:attrName>
                                            </p:attrNameLst>
                                          </p:cBhvr>
                                          <p:tavLst>
                                            <p:tav tm="0">
                                              <p:val>
                                                <p:strVal val="1+#ppt_w/2"/>
                                              </p:val>
                                            </p:tav>
                                            <p:tav tm="100000">
                                              <p:val>
                                                <p:strVal val="#ppt_x"/>
                                              </p:val>
                                            </p:tav>
                                          </p:tavLst>
                                        </p:anim>
                                        <p:anim calcmode="lin" valueType="num">
                                          <p:cBhvr additive="base">
                                            <p:cTn id="30" dur="8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6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800" fill="hold"/>
                                            <p:tgtEl>
                                              <p:spTgt spid="11"/>
                                            </p:tgtEl>
                                            <p:attrNameLst>
                                              <p:attrName>ppt_x</p:attrName>
                                            </p:attrNameLst>
                                          </p:cBhvr>
                                          <p:tavLst>
                                            <p:tav tm="0">
                                              <p:val>
                                                <p:strVal val="1+#ppt_w/2"/>
                                              </p:val>
                                            </p:tav>
                                            <p:tav tm="100000">
                                              <p:val>
                                                <p:strVal val="#ppt_x"/>
                                              </p:val>
                                            </p:tav>
                                          </p:tavLst>
                                        </p:anim>
                                        <p:anim calcmode="lin" valueType="num">
                                          <p:cBhvr additive="base">
                                            <p:cTn id="34" dur="800" fill="hold"/>
                                            <p:tgtEl>
                                              <p:spTgt spid="11"/>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399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4"/>
                    </p:tgtEl>
                  </p:cMediaNode>
                </p:video>
              </p:childTnLst>
            </p:cTn>
          </p:par>
        </p:tnLst>
        <p:bldLst>
          <p:bldP spid="3" grpId="0" uiExpand="1" build="p">
            <p:tmplLst>
              <p:tmpl lvl="1">
                <p:tnLst>
                  <p:par>
                    <p:cTn xmlns:p14="http://schemas.microsoft.com/office/powerpoint/2010/main" presetID="10" presetClass="entr" presetSubtype="0" fill="hold" nodeType="withEffect">
                      <p:stCondLst>
                        <p:cond delay="16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xmlns:p14="http://schemas.microsoft.com/office/powerpoint/2010/main" presetID="10" presetClass="entr" presetSubtype="0" fill="hold" nodeType="withEffect">
                      <p:stCondLst>
                        <p:cond delay="17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xmlns:p14="http://schemas.microsoft.com/office/powerpoint/2010/main" presetID="10" presetClass="entr" presetSubtype="0" fill="hold" nodeType="withEffect">
                      <p:stCondLst>
                        <p:cond delay="18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xmlns:p14="http://schemas.microsoft.com/office/powerpoint/2010/main" presetID="10" presetClass="entr" presetSubtype="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1"/>
                </a:solidFill>
              </a:defRPr>
            </a:lvl1pPr>
            <a:lvl2pPr marL="1828800" indent="-1828800">
              <a:buFontTx/>
              <a:buNone/>
              <a:defRPr sz="1200">
                <a:solidFill>
                  <a:schemeClr val="bg1"/>
                </a:solidFill>
              </a:defRPr>
            </a:lvl2pPr>
            <a:lvl3pPr marL="1828800" indent="-1828800">
              <a:buFontTx/>
              <a:buNone/>
              <a:defRPr sz="1200">
                <a:solidFill>
                  <a:schemeClr val="bg1"/>
                </a:solidFill>
              </a:defRPr>
            </a:lvl3pPr>
            <a:lvl4pPr marL="1828800" indent="-1828800">
              <a:buFontTx/>
              <a:buNone/>
              <a:defRPr sz="1200">
                <a:solidFill>
                  <a:schemeClr val="bg1"/>
                </a:solidFill>
              </a:defRPr>
            </a:lvl4pPr>
            <a:lvl5pPr marL="1828800" indent="-182880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990600" y="152400"/>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7719109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066801"/>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00" y="1066801"/>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066801"/>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2482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7181730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524000"/>
            <a:ext cx="3048000" cy="4297363"/>
          </a:xfrm>
        </p:spPr>
        <p:txBody>
          <a:bodyPr/>
          <a:lstStyle>
            <a:lvl1pPr marL="0" indent="0">
              <a:lnSpc>
                <a:spcPts val="1600"/>
              </a:lnSpc>
              <a:buNone/>
              <a:defRPr sz="1400">
                <a:solidFill>
                  <a:schemeClr val="tx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p:txBody>
          <a:bodyPr>
            <a:normAutofit/>
          </a:bodyPr>
          <a:lstStyle>
            <a:lvl1pPr algn="ctr" defTabSz="914400" rtl="0" eaLnBrk="1" latinLnBrk="0" hangingPunct="1">
              <a:spcBef>
                <a:spcPct val="0"/>
              </a:spcBef>
              <a:buNone/>
              <a:defRPr lang="en-US" sz="4000" b="1" kern="1200" dirty="0">
                <a:solidFill>
                  <a:schemeClr val="accent1">
                    <a:lumMod val="50000"/>
                  </a:schemeClr>
                </a:solidFill>
                <a:latin typeface="+mj-lt"/>
                <a:ea typeface="+mj-ea"/>
                <a:cs typeface="+mj-cs"/>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762000" y="914400"/>
            <a:ext cx="7620000" cy="457200"/>
          </a:xfrm>
        </p:spPr>
        <p:txBody>
          <a:bodyPr>
            <a:normAutofit/>
          </a:bodyPr>
          <a:lstStyle>
            <a:lvl1pPr algn="ctr">
              <a:buFontTx/>
              <a:buNone/>
              <a:defRPr sz="2000">
                <a:solidFill>
                  <a:schemeClr val="accent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62395900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32584928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l">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8CCEDC-3C37-4C77-AD79-A28DFB061DD3}"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822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A9652E-FD50-413D-B290-6B4E363F65AF}" type="datetime1">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39815428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0898EA-F332-4828-AA34-7BBF35DD5305}" type="datetime1">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7501841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9E61B7-8203-439C-BFA2-5EBB9057BB2C}" type="datetime1">
              <a:rPr lang="en-US" smtClean="0"/>
              <a:t>10/16/2014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6464713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B024EC-C9E2-47F0-B3DB-380A8C9CA86B}" type="datetime1">
              <a:rPr lang="en-US" smtClean="0"/>
              <a:t>10/16/2014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2514600"/>
            <a:ext cx="5486400" cy="4114800"/>
          </a:xfrm>
          <a:prstGeom prst="rect">
            <a:avLst/>
          </a:prstGeom>
        </p:spPr>
      </p:pic>
    </p:spTree>
    <p:extLst>
      <p:ext uri="{BB962C8B-B14F-4D97-AF65-F5344CB8AC3E}">
        <p14:creationId xmlns:p14="http://schemas.microsoft.com/office/powerpoint/2010/main" val="31170052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3CF86-6521-47A7-8DEC-42ADC3096C3A}" type="datetime1">
              <a:rPr lang="en-US" smtClean="0"/>
              <a:t>10/16/2014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3400623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2.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5.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4.png"/><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352800" y="914400"/>
            <a:ext cx="9335408" cy="7438572"/>
          </a:xfrm>
          <a:prstGeom prst="rect">
            <a:avLst/>
          </a:prstGeom>
        </p:spPr>
      </p:pic>
      <p:pic>
        <p:nvPicPr>
          <p:cNvPr id="19" name="Picture 1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12CB1-468E-40AC-BC7E-E15F886126CB}" type="datetime1">
              <a:rPr lang="en-US" smtClean="0"/>
              <a:t>10/16/2014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pic>
        <p:nvPicPr>
          <p:cNvPr id="18" name="Picture 1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33400" y="0"/>
            <a:ext cx="9829800" cy="6858000"/>
          </a:xfrm>
          <a:prstGeom prst="rect">
            <a:avLst/>
          </a:prstGeom>
        </p:spPr>
      </p:pic>
      <p:pic>
        <p:nvPicPr>
          <p:cNvPr id="12" name="Picture 1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33400" y="-457200"/>
            <a:ext cx="9144000" cy="6858000"/>
          </a:xfrm>
          <a:prstGeom prst="rect">
            <a:avLst/>
          </a:prstGeom>
        </p:spPr>
      </p:pic>
      <p:sp>
        <p:nvSpPr>
          <p:cNvPr id="2" name="Title Placeholder 1"/>
          <p:cNvSpPr>
            <a:spLocks noGrp="1"/>
          </p:cNvSpPr>
          <p:nvPr>
            <p:ph type="title"/>
          </p:nvPr>
        </p:nvSpPr>
        <p:spPr>
          <a:xfrm>
            <a:off x="990600" y="473075"/>
            <a:ext cx="7620000" cy="7159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90600" y="1189037"/>
            <a:ext cx="7620000" cy="513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3" r:id="rId14"/>
    <p:sldLayoutId id="2147483664" r:id="rId15"/>
    <p:sldLayoutId id="2147483666" r:id="rId16"/>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accent1">
              <a:lumMod val="7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352800" y="914400"/>
            <a:ext cx="9335408" cy="7438572"/>
          </a:xfrm>
          <a:prstGeom prst="rect">
            <a:avLst/>
          </a:prstGeom>
        </p:spPr>
      </p:pic>
      <p:pic>
        <p:nvPicPr>
          <p:cNvPr id="19" name="Picture 1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EABC2-A707-411B-ADC3-8B0B96869775}" type="datetime1">
              <a:rPr lang="en-US" smtClean="0"/>
              <a:t>10/16/2014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pic>
        <p:nvPicPr>
          <p:cNvPr id="18" name="Picture 1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33400" y="0"/>
            <a:ext cx="9829800" cy="6858000"/>
          </a:xfrm>
          <a:prstGeom prst="rect">
            <a:avLst/>
          </a:prstGeom>
        </p:spPr>
      </p:pic>
      <p:pic>
        <p:nvPicPr>
          <p:cNvPr id="12" name="Picture 1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33400" y="-457200"/>
            <a:ext cx="9144000" cy="6858000"/>
          </a:xfrm>
          <a:prstGeom prst="rect">
            <a:avLst/>
          </a:prstGeom>
        </p:spPr>
      </p:pic>
      <p:sp>
        <p:nvSpPr>
          <p:cNvPr id="2" name="Title Placeholder 1"/>
          <p:cNvSpPr>
            <a:spLocks noGrp="1"/>
          </p:cNvSpPr>
          <p:nvPr>
            <p:ph type="title"/>
          </p:nvPr>
        </p:nvSpPr>
        <p:spPr>
          <a:xfrm>
            <a:off x="990600" y="473075"/>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90600" y="1189037"/>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9676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accent1">
              <a:lumMod val="7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ermedia.com/mspp.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4419600"/>
            <a:ext cx="5562600" cy="1600200"/>
          </a:xfrm>
        </p:spPr>
        <p:txBody>
          <a:bodyPr>
            <a:normAutofit/>
          </a:bodyPr>
          <a:lstStyle/>
          <a:p>
            <a:r>
              <a:rPr lang="en-US" b="0" dirty="0" smtClean="0">
                <a:latin typeface="ScrapItUp" panose="02000603000000000000" pitchFamily="2" charset="0"/>
                <a:ea typeface="ScrapItUp" panose="02000603000000000000" pitchFamily="2" charset="0"/>
              </a:rPr>
              <a:t>Southwest Asia Standards</a:t>
            </a:r>
            <a:endParaRPr lang="en-US" b="0" dirty="0">
              <a:latin typeface="ScrapItUp" panose="02000603000000000000" pitchFamily="2" charset="0"/>
              <a:ea typeface="ScrapItUp" panose="02000603000000000000" pitchFamily="2" charset="0"/>
            </a:endParaRPr>
          </a:p>
        </p:txBody>
      </p:sp>
      <p:sp>
        <p:nvSpPr>
          <p:cNvPr id="3" name="Subtitle 2"/>
          <p:cNvSpPr>
            <a:spLocks noGrp="1"/>
          </p:cNvSpPr>
          <p:nvPr>
            <p:ph type="subTitle" idx="1"/>
          </p:nvPr>
        </p:nvSpPr>
        <p:spPr>
          <a:xfrm>
            <a:off x="4800600" y="6019800"/>
            <a:ext cx="4495800" cy="1752600"/>
          </a:xfrm>
        </p:spPr>
        <p:txBody>
          <a:bodyPr/>
          <a:lstStyle/>
          <a:p>
            <a:r>
              <a:rPr lang="en-US" dirty="0" smtClean="0">
                <a:solidFill>
                  <a:schemeClr val="accent1">
                    <a:lumMod val="60000"/>
                    <a:lumOff val="40000"/>
                  </a:schemeClr>
                </a:solidFill>
                <a:latin typeface="Cutie Patootie" panose="02000603000000000000" pitchFamily="2" charset="0"/>
                <a:ea typeface="Cutie Patootie" panose="02000603000000000000" pitchFamily="2" charset="0"/>
              </a:rPr>
              <a:t>Heartley Twiggs</a:t>
            </a:r>
            <a:endParaRPr lang="en-US" dirty="0">
              <a:solidFill>
                <a:schemeClr val="accent1">
                  <a:lumMod val="60000"/>
                  <a:lumOff val="40000"/>
                </a:schemeClr>
              </a:solidFill>
              <a:latin typeface="Cutie Patootie" panose="02000603000000000000" pitchFamily="2" charset="0"/>
              <a:ea typeface="Cutie Patootie" panose="02000603000000000000" pitchFamily="2" charset="0"/>
            </a:endParaRPr>
          </a:p>
        </p:txBody>
      </p:sp>
      <p:sp>
        <p:nvSpPr>
          <p:cNvPr id="4" name="TextBox 3"/>
          <p:cNvSpPr txBox="1"/>
          <p:nvPr/>
        </p:nvSpPr>
        <p:spPr>
          <a:xfrm>
            <a:off x="7962900" y="6627412"/>
            <a:ext cx="2362200" cy="228600"/>
          </a:xfrm>
          <a:prstGeom prst="rect">
            <a:avLst/>
          </a:prstGeom>
        </p:spPr>
        <p:txBody>
          <a:bodyPr vert="horz" wrap="square" lIns="91440" tIns="45720" rIns="91440" bIns="45720" rtlCol="0" anchor="ctr">
            <a:normAutofit fontScale="47500" lnSpcReduction="20000"/>
          </a:bodyPr>
          <a:lstStyle/>
          <a:p>
            <a:pPr>
              <a:spcBef>
                <a:spcPct val="0"/>
              </a:spcBef>
            </a:pPr>
            <a:r>
              <a:rPr lang="en-US" sz="2400" dirty="0" smtClean="0"/>
              <a:t>By </a:t>
            </a:r>
            <a:r>
              <a:rPr lang="en-US" sz="2400" b="1" dirty="0" smtClean="0">
                <a:hlinkClick r:id="rId3"/>
              </a:rPr>
              <a:t>PresenterMedia.com</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9489942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1215571"/>
            <a:ext cx="8305800" cy="5105400"/>
          </a:xfrm>
          <a:prstGeom prst="roundRect">
            <a:avLst/>
          </a:prstGeom>
          <a:gradFill>
            <a:gsLst>
              <a:gs pos="30000">
                <a:schemeClr val="accent1">
                  <a:lumMod val="50000"/>
                  <a:alpha val="89000"/>
                </a:schemeClr>
              </a:gs>
              <a:gs pos="99583">
                <a:schemeClr val="accent2">
                  <a:lumMod val="40000"/>
                  <a:lumOff val="60000"/>
                </a:schemeClr>
              </a:gs>
              <a:gs pos="82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1"/>
          </p:nvPr>
        </p:nvSpPr>
        <p:spPr>
          <a:xfrm>
            <a:off x="457200" y="3200401"/>
            <a:ext cx="2743200" cy="2666999"/>
          </a:xfrm>
        </p:spPr>
        <p:txBody>
          <a:bodyPr>
            <a:normAutofit/>
          </a:bodyPr>
          <a:lstStyle/>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The main religion of Israel is Judaism</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Parliamentary democracy</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Unitary government</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The prime minister is chosen by the Knesset</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Citizens 18 and over can vote for parliament.</a:t>
            </a:r>
            <a:endParaRPr lang="en-US" dirty="0">
              <a:latin typeface="Cutie Patootie" panose="02000603000000000000" pitchFamily="2" charset="0"/>
              <a:ea typeface="Cutie Patootie" panose="02000603000000000000" pitchFamily="2" charset="0"/>
            </a:endParaRPr>
          </a:p>
        </p:txBody>
      </p:sp>
      <p:sp>
        <p:nvSpPr>
          <p:cNvPr id="10" name="Content Placeholder 9"/>
          <p:cNvSpPr>
            <a:spLocks noGrp="1"/>
          </p:cNvSpPr>
          <p:nvPr>
            <p:ph sz="half" idx="2"/>
          </p:nvPr>
        </p:nvSpPr>
        <p:spPr>
          <a:xfrm>
            <a:off x="3238500" y="3200401"/>
            <a:ext cx="2743200" cy="2666999"/>
          </a:xfrm>
        </p:spPr>
        <p:txBody>
          <a:bodyPr>
            <a:normAutofit/>
          </a:bodyPr>
          <a:lstStyle/>
          <a:p>
            <a:pPr marL="285750" indent="-285750">
              <a:buFont typeface="Arial" panose="020B0604020202020204" pitchFamily="34" charset="0"/>
              <a:buChar char="•"/>
            </a:pPr>
            <a:r>
              <a:rPr lang="en-US" sz="1050" dirty="0" smtClean="0">
                <a:latin typeface="Cutie Patootie" panose="02000603000000000000" pitchFamily="2" charset="0"/>
                <a:ea typeface="Cutie Patootie" panose="02000603000000000000" pitchFamily="2" charset="0"/>
              </a:rPr>
              <a:t>They have an oligarchy.</a:t>
            </a:r>
          </a:p>
          <a:p>
            <a:pPr marL="285750" indent="-285750">
              <a:buFont typeface="Arial" panose="020B0604020202020204" pitchFamily="34" charset="0"/>
              <a:buChar char="•"/>
            </a:pPr>
            <a:r>
              <a:rPr lang="en-US" sz="1050" dirty="0" smtClean="0">
                <a:latin typeface="Cutie Patootie" panose="02000603000000000000" pitchFamily="2" charset="0"/>
                <a:ea typeface="Cutie Patootie" panose="02000603000000000000" pitchFamily="2" charset="0"/>
              </a:rPr>
              <a:t>Unitary government</a:t>
            </a:r>
          </a:p>
          <a:p>
            <a:pPr marL="285750" indent="-285750">
              <a:buFont typeface="Arial" panose="020B0604020202020204" pitchFamily="34" charset="0"/>
              <a:buChar char="•"/>
            </a:pPr>
            <a:r>
              <a:rPr lang="en-US" sz="1050" dirty="0" smtClean="0">
                <a:latin typeface="Cutie Patootie" panose="02000603000000000000" pitchFamily="2" charset="0"/>
                <a:ea typeface="Cutie Patootie" panose="02000603000000000000" pitchFamily="2" charset="0"/>
              </a:rPr>
              <a:t>The al- Saud family has ruled since 1932</a:t>
            </a:r>
          </a:p>
          <a:p>
            <a:pPr marL="285750" indent="-285750">
              <a:buFont typeface="Arial" panose="020B0604020202020204" pitchFamily="34" charset="0"/>
              <a:buChar char="•"/>
            </a:pPr>
            <a:r>
              <a:rPr lang="en-US" sz="1050" dirty="0" smtClean="0">
                <a:latin typeface="Cutie Patootie" panose="02000603000000000000" pitchFamily="2" charset="0"/>
                <a:ea typeface="Cutie Patootie" panose="02000603000000000000" pitchFamily="2" charset="0"/>
              </a:rPr>
              <a:t>The king is the head of government, he is chosen by the family.</a:t>
            </a:r>
          </a:p>
          <a:p>
            <a:pPr marL="285750" indent="-285750">
              <a:buFont typeface="Arial" panose="020B0604020202020204" pitchFamily="34" charset="0"/>
              <a:buChar char="•"/>
            </a:pPr>
            <a:r>
              <a:rPr lang="en-US" sz="1050" dirty="0">
                <a:latin typeface="Cutie Patootie" panose="02000603000000000000" pitchFamily="2" charset="0"/>
                <a:ea typeface="Cutie Patootie" panose="02000603000000000000" pitchFamily="2" charset="0"/>
              </a:rPr>
              <a:t> </a:t>
            </a:r>
            <a:r>
              <a:rPr lang="en-US" sz="1050" dirty="0" smtClean="0">
                <a:latin typeface="Cutie Patootie" panose="02000603000000000000" pitchFamily="2" charset="0"/>
                <a:ea typeface="Cutie Patootie" panose="02000603000000000000" pitchFamily="2" charset="0"/>
              </a:rPr>
              <a:t>Follows the law Shari ’a </a:t>
            </a:r>
          </a:p>
          <a:p>
            <a:pPr marL="285750" indent="-285750">
              <a:buFont typeface="Arial" panose="020B0604020202020204" pitchFamily="34" charset="0"/>
              <a:buChar char="•"/>
            </a:pPr>
            <a:r>
              <a:rPr lang="en-US" sz="1050" dirty="0" smtClean="0">
                <a:latin typeface="Cutie Patootie" panose="02000603000000000000" pitchFamily="2" charset="0"/>
                <a:ea typeface="Cutie Patootie" panose="02000603000000000000" pitchFamily="2" charset="0"/>
              </a:rPr>
              <a:t>Saudi Arabia’s legislature is called the consultive council the members are chosen by the king. </a:t>
            </a:r>
            <a:endParaRPr lang="en-US" sz="1050" dirty="0">
              <a:latin typeface="Cutie Patootie" panose="02000603000000000000" pitchFamily="2" charset="0"/>
              <a:ea typeface="Cutie Patootie" panose="02000603000000000000" pitchFamily="2" charset="0"/>
            </a:endParaRPr>
          </a:p>
          <a:p>
            <a:pPr marL="285750" indent="-285750">
              <a:buFont typeface="Arial" panose="020B0604020202020204" pitchFamily="34" charset="0"/>
              <a:buChar char="•"/>
            </a:pPr>
            <a:r>
              <a:rPr lang="en-US" sz="1050" dirty="0" smtClean="0">
                <a:latin typeface="Cutie Patootie" panose="02000603000000000000" pitchFamily="2" charset="0"/>
                <a:ea typeface="Cutie Patootie" panose="02000603000000000000" pitchFamily="2" charset="0"/>
              </a:rPr>
              <a:t>Men 21 and over can vote.                                     </a:t>
            </a:r>
          </a:p>
        </p:txBody>
      </p:sp>
      <p:sp>
        <p:nvSpPr>
          <p:cNvPr id="12" name="Content Placeholder 11"/>
          <p:cNvSpPr>
            <a:spLocks noGrp="1"/>
          </p:cNvSpPr>
          <p:nvPr>
            <p:ph sz="half" idx="14"/>
          </p:nvPr>
        </p:nvSpPr>
        <p:spPr>
          <a:xfrm>
            <a:off x="6019800" y="3200401"/>
            <a:ext cx="2743200" cy="2666999"/>
          </a:xfrm>
        </p:spPr>
        <p:txBody>
          <a:bodyPr>
            <a:normAutofit fontScale="77500" lnSpcReduction="20000"/>
          </a:bodyPr>
          <a:lstStyle/>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In 1979 the Iranians overthrew the monarchy</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Theocratic republic</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Unitary government</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Shari ’a law is based on the Koran</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The assembly of experts chooses the supreme leader</a:t>
            </a:r>
          </a:p>
          <a:p>
            <a:pPr marL="285750" indent="-285750">
              <a:buFont typeface="Arial" panose="020B0604020202020204" pitchFamily="34" charset="0"/>
              <a:buChar char="•"/>
            </a:pPr>
            <a:r>
              <a:rPr lang="en-US" dirty="0" smtClean="0">
                <a:latin typeface="Cutie Patootie" panose="02000603000000000000" pitchFamily="2" charset="0"/>
                <a:ea typeface="Cutie Patootie" panose="02000603000000000000" pitchFamily="2" charset="0"/>
              </a:rPr>
              <a:t>Men &amp; women can vote 18 and older (women limited)</a:t>
            </a:r>
          </a:p>
          <a:p>
            <a:pPr>
              <a:buNone/>
            </a:pPr>
            <a:endParaRPr lang="en-US" dirty="0"/>
          </a:p>
        </p:txBody>
      </p:sp>
      <p:sp>
        <p:nvSpPr>
          <p:cNvPr id="8" name="Title 7"/>
          <p:cNvSpPr>
            <a:spLocks noGrp="1"/>
          </p:cNvSpPr>
          <p:nvPr>
            <p:ph type="title"/>
          </p:nvPr>
        </p:nvSpPr>
        <p:spPr/>
        <p:txBody>
          <a:bodyPr>
            <a:normAutofit/>
          </a:bodyPr>
          <a:lstStyle/>
          <a:p>
            <a:r>
              <a:rPr lang="en-US" dirty="0" smtClean="0"/>
              <a:t>Southwest Asian Governments</a:t>
            </a:r>
            <a:endParaRPr lang="en-US" dirty="0"/>
          </a:p>
        </p:txBody>
      </p:sp>
      <p:pic>
        <p:nvPicPr>
          <p:cNvPr id="3" name="Content Placeholder 2"/>
          <p:cNvPicPr>
            <a:picLocks noGrp="1" noChangeAspect="1"/>
          </p:cNvPicPr>
          <p:nvPr>
            <p:ph sz="half" idx="15"/>
          </p:nvPr>
        </p:nvPicPr>
        <p:blipFill>
          <a:blip r:embed="rId2" cstate="print">
            <a:extLst>
              <a:ext uri="{28A0092B-C50C-407E-A947-70E740481C1C}">
                <a14:useLocalDpi xmlns:a14="http://schemas.microsoft.com/office/drawing/2010/main" val="0"/>
              </a:ext>
            </a:extLst>
          </a:blip>
          <a:stretch>
            <a:fillRect/>
          </a:stretch>
        </p:blipFill>
        <p:spPr>
          <a:xfrm>
            <a:off x="838200" y="1447800"/>
            <a:ext cx="1752600" cy="1752600"/>
          </a:xfrm>
        </p:spPr>
      </p:pic>
      <p:pic>
        <p:nvPicPr>
          <p:cNvPr id="5" name="Content Placeholder 4"/>
          <p:cNvPicPr>
            <a:picLocks noGrp="1" noChangeAspect="1"/>
          </p:cNvPicPr>
          <p:nvPr>
            <p:ph sz="half" idx="16"/>
          </p:nvPr>
        </p:nvPicPr>
        <p:blipFill>
          <a:blip r:embed="rId3" cstate="print">
            <a:extLst>
              <a:ext uri="{28A0092B-C50C-407E-A947-70E740481C1C}">
                <a14:useLocalDpi xmlns:a14="http://schemas.microsoft.com/office/drawing/2010/main" val="0"/>
              </a:ext>
            </a:extLst>
          </a:blip>
          <a:stretch>
            <a:fillRect/>
          </a:stretch>
        </p:blipFill>
        <p:spPr>
          <a:xfrm>
            <a:off x="3543300" y="1301750"/>
            <a:ext cx="2120900" cy="2120900"/>
          </a:xfrm>
        </p:spPr>
      </p:pic>
      <p:pic>
        <p:nvPicPr>
          <p:cNvPr id="7" name="Content Placeholder 6"/>
          <p:cNvPicPr>
            <a:picLocks noGrp="1" noChangeAspect="1"/>
          </p:cNvPicPr>
          <p:nvPr>
            <p:ph sz="half" idx="17"/>
          </p:nvPr>
        </p:nvPicPr>
        <p:blipFill>
          <a:blip r:embed="rId4" cstate="print">
            <a:extLst>
              <a:ext uri="{28A0092B-C50C-407E-A947-70E740481C1C}">
                <a14:useLocalDpi xmlns:a14="http://schemas.microsoft.com/office/drawing/2010/main" val="0"/>
              </a:ext>
            </a:extLst>
          </a:blip>
          <a:stretch>
            <a:fillRect/>
          </a:stretch>
        </p:blipFill>
        <p:spPr>
          <a:xfrm>
            <a:off x="6553200" y="1447800"/>
            <a:ext cx="1676400" cy="1676400"/>
          </a:xfrm>
        </p:spPr>
      </p:pic>
      <p:sp>
        <p:nvSpPr>
          <p:cNvPr id="6" name="TextBox 5"/>
          <p:cNvSpPr txBox="1"/>
          <p:nvPr/>
        </p:nvSpPr>
        <p:spPr>
          <a:xfrm>
            <a:off x="990600" y="1752600"/>
            <a:ext cx="1752599" cy="769441"/>
          </a:xfrm>
          <a:prstGeom prst="rect">
            <a:avLst/>
          </a:prstGeom>
          <a:noFill/>
        </p:spPr>
        <p:txBody>
          <a:bodyPr wrap="square" rtlCol="0">
            <a:spAutoFit/>
          </a:bodyPr>
          <a:lstStyle/>
          <a:p>
            <a:r>
              <a:rPr lang="en-US" sz="4400" dirty="0" smtClean="0">
                <a:solidFill>
                  <a:srgbClr val="000066"/>
                </a:solidFill>
                <a:latin typeface="ScrapItUp" panose="02000603000000000000" pitchFamily="2" charset="0"/>
                <a:ea typeface="ScrapItUp" panose="02000603000000000000" pitchFamily="2" charset="0"/>
              </a:rPr>
              <a:t>Israel</a:t>
            </a:r>
            <a:endParaRPr lang="en-US" sz="4400" dirty="0">
              <a:solidFill>
                <a:srgbClr val="000066"/>
              </a:solidFill>
              <a:latin typeface="ScrapItUp" panose="02000603000000000000" pitchFamily="2" charset="0"/>
              <a:ea typeface="ScrapItUp" panose="02000603000000000000" pitchFamily="2" charset="0"/>
            </a:endParaRPr>
          </a:p>
        </p:txBody>
      </p:sp>
      <p:sp>
        <p:nvSpPr>
          <p:cNvPr id="11" name="TextBox 10"/>
          <p:cNvSpPr txBox="1"/>
          <p:nvPr/>
        </p:nvSpPr>
        <p:spPr>
          <a:xfrm>
            <a:off x="3632199" y="1410325"/>
            <a:ext cx="1866900" cy="1446550"/>
          </a:xfrm>
          <a:prstGeom prst="rect">
            <a:avLst/>
          </a:prstGeom>
          <a:noFill/>
        </p:spPr>
        <p:txBody>
          <a:bodyPr wrap="square" rtlCol="0">
            <a:spAutoFit/>
          </a:bodyPr>
          <a:lstStyle/>
          <a:p>
            <a:pPr algn="ctr"/>
            <a:r>
              <a:rPr lang="en-US" sz="4400" dirty="0" smtClean="0">
                <a:solidFill>
                  <a:srgbClr val="000066"/>
                </a:solidFill>
                <a:latin typeface="ScrapItUp" panose="02000603000000000000" pitchFamily="2" charset="0"/>
                <a:ea typeface="ScrapItUp" panose="02000603000000000000" pitchFamily="2" charset="0"/>
              </a:rPr>
              <a:t>Saudi Arabia</a:t>
            </a:r>
            <a:endParaRPr lang="en-US" sz="4400" dirty="0">
              <a:solidFill>
                <a:srgbClr val="000066"/>
              </a:solidFill>
              <a:latin typeface="ScrapItUp" panose="02000603000000000000" pitchFamily="2" charset="0"/>
              <a:ea typeface="ScrapItUp" panose="02000603000000000000" pitchFamily="2" charset="0"/>
            </a:endParaRPr>
          </a:p>
        </p:txBody>
      </p:sp>
      <p:sp>
        <p:nvSpPr>
          <p:cNvPr id="15" name="TextBox 14"/>
          <p:cNvSpPr txBox="1"/>
          <p:nvPr/>
        </p:nvSpPr>
        <p:spPr>
          <a:xfrm>
            <a:off x="6858000" y="1732472"/>
            <a:ext cx="1200150" cy="769441"/>
          </a:xfrm>
          <a:prstGeom prst="rect">
            <a:avLst/>
          </a:prstGeom>
          <a:noFill/>
        </p:spPr>
        <p:txBody>
          <a:bodyPr wrap="square" rtlCol="0">
            <a:spAutoFit/>
          </a:bodyPr>
          <a:lstStyle/>
          <a:p>
            <a:r>
              <a:rPr lang="en-US" sz="4400" dirty="0" smtClean="0">
                <a:solidFill>
                  <a:srgbClr val="000066"/>
                </a:solidFill>
                <a:latin typeface="ScrapItUp" panose="02000603000000000000" pitchFamily="2" charset="0"/>
                <a:ea typeface="ScrapItUp" panose="02000603000000000000" pitchFamily="2" charset="0"/>
              </a:rPr>
              <a:t>Iran</a:t>
            </a:r>
            <a:endParaRPr lang="en-US" sz="4400" dirty="0">
              <a:solidFill>
                <a:srgbClr val="000066"/>
              </a:solidFill>
              <a:latin typeface="ScrapItUp" panose="02000603000000000000" pitchFamily="2" charset="0"/>
              <a:ea typeface="ScrapItUp" panose="02000603000000000000" pitchFamily="2" charset="0"/>
            </a:endParaRPr>
          </a:p>
        </p:txBody>
      </p:sp>
      <p:sp>
        <p:nvSpPr>
          <p:cNvPr id="18" name="TextBox 17"/>
          <p:cNvSpPr txBox="1"/>
          <p:nvPr/>
        </p:nvSpPr>
        <p:spPr>
          <a:xfrm>
            <a:off x="6534150" y="6245836"/>
            <a:ext cx="2819400" cy="646331"/>
          </a:xfrm>
          <a:prstGeom prst="rect">
            <a:avLst/>
          </a:prstGeom>
          <a:noFill/>
        </p:spPr>
        <p:txBody>
          <a:bodyPr wrap="square" rtlCol="0">
            <a:spAutoFit/>
          </a:bodyPr>
          <a:lstStyle/>
          <a:p>
            <a:r>
              <a:rPr lang="en-US" dirty="0" smtClean="0">
                <a:solidFill>
                  <a:srgbClr val="000066"/>
                </a:solidFill>
                <a:latin typeface="Cutie Patootie" panose="02000603000000000000" pitchFamily="2" charset="0"/>
                <a:ea typeface="Cutie Patootie" panose="02000603000000000000" pitchFamily="2" charset="0"/>
              </a:rPr>
              <a:t>Standard: SS7CG4- A &amp; B &amp; SS7CG5- A</a:t>
            </a:r>
            <a:endParaRPr lang="en-US"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828693999"/>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48">
                                          <p:stCondLst>
                                            <p:cond delay="0"/>
                                          </p:stCondLst>
                                        </p:cTn>
                                        <p:tgtEl>
                                          <p:spTgt spid="3"/>
                                        </p:tgtEl>
                                      </p:cBhvr>
                                    </p:animEffect>
                                    <p:anim calcmode="lin" valueType="num">
                                      <p:cBhvr>
                                        <p:cTn id="8" dur="109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98" tmFilter="0, 0; 0.125,0.2665; 0.25,0.4; 0.375,0.465; 0.5,0.5;  0.625,0.535; 0.75,0.6; 0.875,0.7335; 1,1">
                                          <p:stCondLst>
                                            <p:cond delay="398"/>
                                          </p:stCondLst>
                                        </p:cTn>
                                        <p:tgtEl>
                                          <p:spTgt spid="3"/>
                                        </p:tgtEl>
                                        <p:attrNameLst>
                                          <p:attrName>ppt_y</p:attrName>
                                        </p:attrNameLst>
                                      </p:cBhvr>
                                      <p:tavLst>
                                        <p:tav tm="0" fmla="#ppt_y-sin(pi*$)/9">
                                          <p:val>
                                            <p:fltVal val="0"/>
                                          </p:val>
                                        </p:tav>
                                        <p:tav tm="100000">
                                          <p:val>
                                            <p:fltVal val="1"/>
                                          </p:val>
                                        </p:tav>
                                      </p:tavLst>
                                    </p:anim>
                                    <p:anim calcmode="lin" valueType="num">
                                      <p:cBhvr>
                                        <p:cTn id="11" dur="199" tmFilter="0, 0; 0.125,0.2665; 0.25,0.4; 0.375,0.465; 0.5,0.5;  0.625,0.535; 0.75,0.6; 0.875,0.7335; 1,1">
                                          <p:stCondLst>
                                            <p:cond delay="794"/>
                                          </p:stCondLst>
                                        </p:cTn>
                                        <p:tgtEl>
                                          <p:spTgt spid="3"/>
                                        </p:tgtEl>
                                        <p:attrNameLst>
                                          <p:attrName>ppt_y</p:attrName>
                                        </p:attrNameLst>
                                      </p:cBhvr>
                                      <p:tavLst>
                                        <p:tav tm="0" fmla="#ppt_y-sin(pi*$)/27">
                                          <p:val>
                                            <p:fltVal val="0"/>
                                          </p:val>
                                        </p:tav>
                                        <p:tav tm="100000">
                                          <p:val>
                                            <p:fltVal val="1"/>
                                          </p:val>
                                        </p:tav>
                                      </p:tavLst>
                                    </p:anim>
                                    <p:anim calcmode="lin" valueType="num">
                                      <p:cBhvr>
                                        <p:cTn id="12" dur="98" tmFilter="0, 0; 0.125,0.2665; 0.25,0.4; 0.375,0.465; 0.5,0.5;  0.625,0.535; 0.75,0.6; 0.875,0.7335; 1,1">
                                          <p:stCondLst>
                                            <p:cond delay="994"/>
                                          </p:stCondLst>
                                        </p:cTn>
                                        <p:tgtEl>
                                          <p:spTgt spid="3"/>
                                        </p:tgtEl>
                                        <p:attrNameLst>
                                          <p:attrName>ppt_y</p:attrName>
                                        </p:attrNameLst>
                                      </p:cBhvr>
                                      <p:tavLst>
                                        <p:tav tm="0" fmla="#ppt_y-sin(pi*$)/81">
                                          <p:val>
                                            <p:fltVal val="0"/>
                                          </p:val>
                                        </p:tav>
                                        <p:tav tm="100000">
                                          <p:val>
                                            <p:fltVal val="1"/>
                                          </p:val>
                                        </p:tav>
                                      </p:tavLst>
                                    </p:anim>
                                    <p:animScale>
                                      <p:cBhvr>
                                        <p:cTn id="13" dur="16">
                                          <p:stCondLst>
                                            <p:cond delay="390"/>
                                          </p:stCondLst>
                                        </p:cTn>
                                        <p:tgtEl>
                                          <p:spTgt spid="3"/>
                                        </p:tgtEl>
                                      </p:cBhvr>
                                      <p:to x="100000" y="60000"/>
                                    </p:animScale>
                                    <p:animScale>
                                      <p:cBhvr>
                                        <p:cTn id="14" dur="100" decel="50000">
                                          <p:stCondLst>
                                            <p:cond delay="406"/>
                                          </p:stCondLst>
                                        </p:cTn>
                                        <p:tgtEl>
                                          <p:spTgt spid="3"/>
                                        </p:tgtEl>
                                      </p:cBhvr>
                                      <p:to x="100000" y="100000"/>
                                    </p:animScale>
                                    <p:animScale>
                                      <p:cBhvr>
                                        <p:cTn id="15" dur="16">
                                          <p:stCondLst>
                                            <p:cond delay="787"/>
                                          </p:stCondLst>
                                        </p:cTn>
                                        <p:tgtEl>
                                          <p:spTgt spid="3"/>
                                        </p:tgtEl>
                                      </p:cBhvr>
                                      <p:to x="100000" y="80000"/>
                                    </p:animScale>
                                    <p:animScale>
                                      <p:cBhvr>
                                        <p:cTn id="16" dur="100" decel="50000">
                                          <p:stCondLst>
                                            <p:cond delay="803"/>
                                          </p:stCondLst>
                                        </p:cTn>
                                        <p:tgtEl>
                                          <p:spTgt spid="3"/>
                                        </p:tgtEl>
                                      </p:cBhvr>
                                      <p:to x="100000" y="100000"/>
                                    </p:animScale>
                                    <p:animScale>
                                      <p:cBhvr>
                                        <p:cTn id="17" dur="16">
                                          <p:stCondLst>
                                            <p:cond delay="985"/>
                                          </p:stCondLst>
                                        </p:cTn>
                                        <p:tgtEl>
                                          <p:spTgt spid="3"/>
                                        </p:tgtEl>
                                      </p:cBhvr>
                                      <p:to x="100000" y="90000"/>
                                    </p:animScale>
                                    <p:animScale>
                                      <p:cBhvr>
                                        <p:cTn id="18" dur="100" decel="50000">
                                          <p:stCondLst>
                                            <p:cond delay="1001"/>
                                          </p:stCondLst>
                                        </p:cTn>
                                        <p:tgtEl>
                                          <p:spTgt spid="3"/>
                                        </p:tgtEl>
                                      </p:cBhvr>
                                      <p:to x="100000" y="100000"/>
                                    </p:animScale>
                                    <p:animScale>
                                      <p:cBhvr>
                                        <p:cTn id="19" dur="16">
                                          <p:stCondLst>
                                            <p:cond delay="1085"/>
                                          </p:stCondLst>
                                        </p:cTn>
                                        <p:tgtEl>
                                          <p:spTgt spid="3"/>
                                        </p:tgtEl>
                                      </p:cBhvr>
                                      <p:to x="100000" y="95000"/>
                                    </p:animScale>
                                    <p:animScale>
                                      <p:cBhvr>
                                        <p:cTn id="20" dur="100" decel="50000">
                                          <p:stCondLst>
                                            <p:cond delay="1100"/>
                                          </p:stCondLst>
                                        </p:cTn>
                                        <p:tgtEl>
                                          <p:spTgt spid="3"/>
                                        </p:tgtEl>
                                      </p:cBhvr>
                                      <p:to x="100000" y="100000"/>
                                    </p:animScale>
                                  </p:childTnLst>
                                </p:cTn>
                              </p:par>
                              <p:par>
                                <p:cTn id="21" presetID="26" presetClass="entr" presetSubtype="0"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348">
                                          <p:stCondLst>
                                            <p:cond delay="0"/>
                                          </p:stCondLst>
                                        </p:cTn>
                                        <p:tgtEl>
                                          <p:spTgt spid="5"/>
                                        </p:tgtEl>
                                      </p:cBhvr>
                                    </p:animEffect>
                                    <p:anim calcmode="lin" valueType="num">
                                      <p:cBhvr>
                                        <p:cTn id="24" dur="109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3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398" tmFilter="0, 0; 0.125,0.2665; 0.25,0.4; 0.375,0.465; 0.5,0.5;  0.625,0.535; 0.75,0.6; 0.875,0.7335; 1,1">
                                          <p:stCondLst>
                                            <p:cond delay="398"/>
                                          </p:stCondLst>
                                        </p:cTn>
                                        <p:tgtEl>
                                          <p:spTgt spid="5"/>
                                        </p:tgtEl>
                                        <p:attrNameLst>
                                          <p:attrName>ppt_y</p:attrName>
                                        </p:attrNameLst>
                                      </p:cBhvr>
                                      <p:tavLst>
                                        <p:tav tm="0" fmla="#ppt_y-sin(pi*$)/9">
                                          <p:val>
                                            <p:fltVal val="0"/>
                                          </p:val>
                                        </p:tav>
                                        <p:tav tm="100000">
                                          <p:val>
                                            <p:fltVal val="1"/>
                                          </p:val>
                                        </p:tav>
                                      </p:tavLst>
                                    </p:anim>
                                    <p:anim calcmode="lin" valueType="num">
                                      <p:cBhvr>
                                        <p:cTn id="27" dur="199" tmFilter="0, 0; 0.125,0.2665; 0.25,0.4; 0.375,0.465; 0.5,0.5;  0.625,0.535; 0.75,0.6; 0.875,0.7335; 1,1">
                                          <p:stCondLst>
                                            <p:cond delay="794"/>
                                          </p:stCondLst>
                                        </p:cTn>
                                        <p:tgtEl>
                                          <p:spTgt spid="5"/>
                                        </p:tgtEl>
                                        <p:attrNameLst>
                                          <p:attrName>ppt_y</p:attrName>
                                        </p:attrNameLst>
                                      </p:cBhvr>
                                      <p:tavLst>
                                        <p:tav tm="0" fmla="#ppt_y-sin(pi*$)/27">
                                          <p:val>
                                            <p:fltVal val="0"/>
                                          </p:val>
                                        </p:tav>
                                        <p:tav tm="100000">
                                          <p:val>
                                            <p:fltVal val="1"/>
                                          </p:val>
                                        </p:tav>
                                      </p:tavLst>
                                    </p:anim>
                                    <p:anim calcmode="lin" valueType="num">
                                      <p:cBhvr>
                                        <p:cTn id="28" dur="98" tmFilter="0, 0; 0.125,0.2665; 0.25,0.4; 0.375,0.465; 0.5,0.5;  0.625,0.535; 0.75,0.6; 0.875,0.7335; 1,1">
                                          <p:stCondLst>
                                            <p:cond delay="994"/>
                                          </p:stCondLst>
                                        </p:cTn>
                                        <p:tgtEl>
                                          <p:spTgt spid="5"/>
                                        </p:tgtEl>
                                        <p:attrNameLst>
                                          <p:attrName>ppt_y</p:attrName>
                                        </p:attrNameLst>
                                      </p:cBhvr>
                                      <p:tavLst>
                                        <p:tav tm="0" fmla="#ppt_y-sin(pi*$)/81">
                                          <p:val>
                                            <p:fltVal val="0"/>
                                          </p:val>
                                        </p:tav>
                                        <p:tav tm="100000">
                                          <p:val>
                                            <p:fltVal val="1"/>
                                          </p:val>
                                        </p:tav>
                                      </p:tavLst>
                                    </p:anim>
                                    <p:animScale>
                                      <p:cBhvr>
                                        <p:cTn id="29" dur="16">
                                          <p:stCondLst>
                                            <p:cond delay="390"/>
                                          </p:stCondLst>
                                        </p:cTn>
                                        <p:tgtEl>
                                          <p:spTgt spid="5"/>
                                        </p:tgtEl>
                                      </p:cBhvr>
                                      <p:to x="100000" y="60000"/>
                                    </p:animScale>
                                    <p:animScale>
                                      <p:cBhvr>
                                        <p:cTn id="30" dur="100" decel="50000">
                                          <p:stCondLst>
                                            <p:cond delay="406"/>
                                          </p:stCondLst>
                                        </p:cTn>
                                        <p:tgtEl>
                                          <p:spTgt spid="5"/>
                                        </p:tgtEl>
                                      </p:cBhvr>
                                      <p:to x="100000" y="100000"/>
                                    </p:animScale>
                                    <p:animScale>
                                      <p:cBhvr>
                                        <p:cTn id="31" dur="16">
                                          <p:stCondLst>
                                            <p:cond delay="787"/>
                                          </p:stCondLst>
                                        </p:cTn>
                                        <p:tgtEl>
                                          <p:spTgt spid="5"/>
                                        </p:tgtEl>
                                      </p:cBhvr>
                                      <p:to x="100000" y="80000"/>
                                    </p:animScale>
                                    <p:animScale>
                                      <p:cBhvr>
                                        <p:cTn id="32" dur="100" decel="50000">
                                          <p:stCondLst>
                                            <p:cond delay="803"/>
                                          </p:stCondLst>
                                        </p:cTn>
                                        <p:tgtEl>
                                          <p:spTgt spid="5"/>
                                        </p:tgtEl>
                                      </p:cBhvr>
                                      <p:to x="100000" y="100000"/>
                                    </p:animScale>
                                    <p:animScale>
                                      <p:cBhvr>
                                        <p:cTn id="33" dur="16">
                                          <p:stCondLst>
                                            <p:cond delay="985"/>
                                          </p:stCondLst>
                                        </p:cTn>
                                        <p:tgtEl>
                                          <p:spTgt spid="5"/>
                                        </p:tgtEl>
                                      </p:cBhvr>
                                      <p:to x="100000" y="90000"/>
                                    </p:animScale>
                                    <p:animScale>
                                      <p:cBhvr>
                                        <p:cTn id="34" dur="100" decel="50000">
                                          <p:stCondLst>
                                            <p:cond delay="1001"/>
                                          </p:stCondLst>
                                        </p:cTn>
                                        <p:tgtEl>
                                          <p:spTgt spid="5"/>
                                        </p:tgtEl>
                                      </p:cBhvr>
                                      <p:to x="100000" y="100000"/>
                                    </p:animScale>
                                    <p:animScale>
                                      <p:cBhvr>
                                        <p:cTn id="35" dur="16">
                                          <p:stCondLst>
                                            <p:cond delay="1085"/>
                                          </p:stCondLst>
                                        </p:cTn>
                                        <p:tgtEl>
                                          <p:spTgt spid="5"/>
                                        </p:tgtEl>
                                      </p:cBhvr>
                                      <p:to x="100000" y="95000"/>
                                    </p:animScale>
                                    <p:animScale>
                                      <p:cBhvr>
                                        <p:cTn id="36" dur="100" decel="50000">
                                          <p:stCondLst>
                                            <p:cond delay="1100"/>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348">
                                          <p:stCondLst>
                                            <p:cond delay="0"/>
                                          </p:stCondLst>
                                        </p:cTn>
                                        <p:tgtEl>
                                          <p:spTgt spid="7"/>
                                        </p:tgtEl>
                                      </p:cBhvr>
                                    </p:animEffect>
                                    <p:anim calcmode="lin" valueType="num">
                                      <p:cBhvr>
                                        <p:cTn id="40" dur="109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3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398" tmFilter="0, 0; 0.125,0.2665; 0.25,0.4; 0.375,0.465; 0.5,0.5;  0.625,0.535; 0.75,0.6; 0.875,0.7335; 1,1">
                                          <p:stCondLst>
                                            <p:cond delay="398"/>
                                          </p:stCondLst>
                                        </p:cTn>
                                        <p:tgtEl>
                                          <p:spTgt spid="7"/>
                                        </p:tgtEl>
                                        <p:attrNameLst>
                                          <p:attrName>ppt_y</p:attrName>
                                        </p:attrNameLst>
                                      </p:cBhvr>
                                      <p:tavLst>
                                        <p:tav tm="0" fmla="#ppt_y-sin(pi*$)/9">
                                          <p:val>
                                            <p:fltVal val="0"/>
                                          </p:val>
                                        </p:tav>
                                        <p:tav tm="100000">
                                          <p:val>
                                            <p:fltVal val="1"/>
                                          </p:val>
                                        </p:tav>
                                      </p:tavLst>
                                    </p:anim>
                                    <p:anim calcmode="lin" valueType="num">
                                      <p:cBhvr>
                                        <p:cTn id="43" dur="199" tmFilter="0, 0; 0.125,0.2665; 0.25,0.4; 0.375,0.465; 0.5,0.5;  0.625,0.535; 0.75,0.6; 0.875,0.7335; 1,1">
                                          <p:stCondLst>
                                            <p:cond delay="794"/>
                                          </p:stCondLst>
                                        </p:cTn>
                                        <p:tgtEl>
                                          <p:spTgt spid="7"/>
                                        </p:tgtEl>
                                        <p:attrNameLst>
                                          <p:attrName>ppt_y</p:attrName>
                                        </p:attrNameLst>
                                      </p:cBhvr>
                                      <p:tavLst>
                                        <p:tav tm="0" fmla="#ppt_y-sin(pi*$)/27">
                                          <p:val>
                                            <p:fltVal val="0"/>
                                          </p:val>
                                        </p:tav>
                                        <p:tav tm="100000">
                                          <p:val>
                                            <p:fltVal val="1"/>
                                          </p:val>
                                        </p:tav>
                                      </p:tavLst>
                                    </p:anim>
                                    <p:anim calcmode="lin" valueType="num">
                                      <p:cBhvr>
                                        <p:cTn id="44" dur="98" tmFilter="0, 0; 0.125,0.2665; 0.25,0.4; 0.375,0.465; 0.5,0.5;  0.625,0.535; 0.75,0.6; 0.875,0.7335; 1,1">
                                          <p:stCondLst>
                                            <p:cond delay="994"/>
                                          </p:stCondLst>
                                        </p:cTn>
                                        <p:tgtEl>
                                          <p:spTgt spid="7"/>
                                        </p:tgtEl>
                                        <p:attrNameLst>
                                          <p:attrName>ppt_y</p:attrName>
                                        </p:attrNameLst>
                                      </p:cBhvr>
                                      <p:tavLst>
                                        <p:tav tm="0" fmla="#ppt_y-sin(pi*$)/81">
                                          <p:val>
                                            <p:fltVal val="0"/>
                                          </p:val>
                                        </p:tav>
                                        <p:tav tm="100000">
                                          <p:val>
                                            <p:fltVal val="1"/>
                                          </p:val>
                                        </p:tav>
                                      </p:tavLst>
                                    </p:anim>
                                    <p:animScale>
                                      <p:cBhvr>
                                        <p:cTn id="45" dur="16">
                                          <p:stCondLst>
                                            <p:cond delay="390"/>
                                          </p:stCondLst>
                                        </p:cTn>
                                        <p:tgtEl>
                                          <p:spTgt spid="7"/>
                                        </p:tgtEl>
                                      </p:cBhvr>
                                      <p:to x="100000" y="60000"/>
                                    </p:animScale>
                                    <p:animScale>
                                      <p:cBhvr>
                                        <p:cTn id="46" dur="100" decel="50000">
                                          <p:stCondLst>
                                            <p:cond delay="406"/>
                                          </p:stCondLst>
                                        </p:cTn>
                                        <p:tgtEl>
                                          <p:spTgt spid="7"/>
                                        </p:tgtEl>
                                      </p:cBhvr>
                                      <p:to x="100000" y="100000"/>
                                    </p:animScale>
                                    <p:animScale>
                                      <p:cBhvr>
                                        <p:cTn id="47" dur="16">
                                          <p:stCondLst>
                                            <p:cond delay="787"/>
                                          </p:stCondLst>
                                        </p:cTn>
                                        <p:tgtEl>
                                          <p:spTgt spid="7"/>
                                        </p:tgtEl>
                                      </p:cBhvr>
                                      <p:to x="100000" y="80000"/>
                                    </p:animScale>
                                    <p:animScale>
                                      <p:cBhvr>
                                        <p:cTn id="48" dur="100" decel="50000">
                                          <p:stCondLst>
                                            <p:cond delay="803"/>
                                          </p:stCondLst>
                                        </p:cTn>
                                        <p:tgtEl>
                                          <p:spTgt spid="7"/>
                                        </p:tgtEl>
                                      </p:cBhvr>
                                      <p:to x="100000" y="100000"/>
                                    </p:animScale>
                                    <p:animScale>
                                      <p:cBhvr>
                                        <p:cTn id="49" dur="16">
                                          <p:stCondLst>
                                            <p:cond delay="985"/>
                                          </p:stCondLst>
                                        </p:cTn>
                                        <p:tgtEl>
                                          <p:spTgt spid="7"/>
                                        </p:tgtEl>
                                      </p:cBhvr>
                                      <p:to x="100000" y="90000"/>
                                    </p:animScale>
                                    <p:animScale>
                                      <p:cBhvr>
                                        <p:cTn id="50" dur="100" decel="50000">
                                          <p:stCondLst>
                                            <p:cond delay="1001"/>
                                          </p:stCondLst>
                                        </p:cTn>
                                        <p:tgtEl>
                                          <p:spTgt spid="7"/>
                                        </p:tgtEl>
                                      </p:cBhvr>
                                      <p:to x="100000" y="100000"/>
                                    </p:animScale>
                                    <p:animScale>
                                      <p:cBhvr>
                                        <p:cTn id="51" dur="16">
                                          <p:stCondLst>
                                            <p:cond delay="1085"/>
                                          </p:stCondLst>
                                        </p:cTn>
                                        <p:tgtEl>
                                          <p:spTgt spid="7"/>
                                        </p:tgtEl>
                                      </p:cBhvr>
                                      <p:to x="100000" y="95000"/>
                                    </p:animScale>
                                    <p:animScale>
                                      <p:cBhvr>
                                        <p:cTn id="52" dur="100" decel="50000">
                                          <p:stCondLst>
                                            <p:cond delay="1100"/>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2362200" y="1447800"/>
            <a:ext cx="5410200" cy="2194719"/>
          </a:xfrm>
        </p:spPr>
        <p:txBody>
          <a:bodyPr>
            <a:noAutofit/>
          </a:bodyPr>
          <a:lstStyle/>
          <a:p>
            <a:r>
              <a:rPr lang="en-US" sz="2400" b="0" dirty="0" smtClean="0">
                <a:latin typeface="Cutie Patootie" panose="02000603000000000000" pitchFamily="2" charset="0"/>
                <a:ea typeface="Cutie Patootie" panose="02000603000000000000" pitchFamily="2" charset="0"/>
              </a:rPr>
              <a:t>Most </a:t>
            </a:r>
            <a:r>
              <a:rPr lang="en-US" sz="2400" b="0" dirty="0">
                <a:latin typeface="Cutie Patootie" panose="02000603000000000000" pitchFamily="2" charset="0"/>
                <a:ea typeface="Cutie Patootie" panose="02000603000000000000" pitchFamily="2" charset="0"/>
              </a:rPr>
              <a:t>of the people live near rivers because it obviously has easy access to trade and transportation by boats</a:t>
            </a:r>
            <a:r>
              <a:rPr lang="en-US" sz="2400" b="0" dirty="0" smtClean="0">
                <a:latin typeface="Cutie Patootie" panose="02000603000000000000" pitchFamily="2" charset="0"/>
                <a:ea typeface="Cutie Patootie" panose="02000603000000000000" pitchFamily="2" charset="0"/>
              </a:rPr>
              <a:t>. </a:t>
            </a:r>
            <a:r>
              <a:rPr lang="en-US" sz="2400" b="0" dirty="0">
                <a:latin typeface="Cutie Patootie" panose="02000603000000000000" pitchFamily="2" charset="0"/>
                <a:ea typeface="Cutie Patootie" panose="02000603000000000000" pitchFamily="2" charset="0"/>
              </a:rPr>
              <a:t>In a desert, the person is most likely to be an animal herder. There won’t be much farming since it is a desert and it is to dry and has a lack of rain for plants to be able to grow. There are few cars or any type of transportation in the desert because there are not many roads. There is not a great population density. In fact, there are small villages in the deserts.</a:t>
            </a:r>
            <a:endParaRPr lang="en-US" sz="2400" dirty="0">
              <a:latin typeface="Cutie Patootie" panose="02000603000000000000" pitchFamily="2" charset="0"/>
              <a:ea typeface="Cutie Patootie" panose="02000603000000000000" pitchFamily="2" charset="0"/>
            </a:endParaRPr>
          </a:p>
        </p:txBody>
      </p:sp>
      <p:pic>
        <p:nvPicPr>
          <p:cNvPr id="5" name="Content Placeholder 4"/>
          <p:cNvPicPr>
            <a:picLocks noGrp="1" noChangeAspect="1"/>
          </p:cNvPicPr>
          <p:nvPr>
            <p:ph sz="half" idx="14"/>
          </p:nvPr>
        </p:nvPicPr>
        <p:blipFill>
          <a:blip r:embed="rId2" cstate="print">
            <a:extLst>
              <a:ext uri="{28A0092B-C50C-407E-A947-70E740481C1C}">
                <a14:useLocalDpi xmlns:a14="http://schemas.microsoft.com/office/drawing/2010/main" val="0"/>
              </a:ext>
            </a:extLst>
          </a:blip>
          <a:stretch>
            <a:fillRect/>
          </a:stretch>
        </p:blipFill>
        <p:spPr>
          <a:xfrm>
            <a:off x="76200" y="4419600"/>
            <a:ext cx="2743200" cy="2400299"/>
          </a:xfrm>
        </p:spPr>
      </p:pic>
      <p:sp>
        <p:nvSpPr>
          <p:cNvPr id="6" name="Title 5"/>
          <p:cNvSpPr>
            <a:spLocks noGrp="1"/>
          </p:cNvSpPr>
          <p:nvPr>
            <p:ph type="title"/>
          </p:nvPr>
        </p:nvSpPr>
        <p:spPr>
          <a:xfrm>
            <a:off x="1257300" y="533400"/>
            <a:ext cx="7620000" cy="715962"/>
          </a:xfrm>
        </p:spPr>
        <p:txBody>
          <a:bodyPr>
            <a:noAutofit/>
          </a:bodyPr>
          <a:lstStyle/>
          <a:p>
            <a:r>
              <a:rPr lang="en-US" sz="2000" b="0" dirty="0">
                <a:latin typeface="ScrapItUp" panose="02000603000000000000" pitchFamily="2" charset="0"/>
                <a:ea typeface="ScrapItUp" panose="02000603000000000000" pitchFamily="2" charset="0"/>
              </a:rPr>
              <a:t>Describe how the deserts and rivers of Southwest Asia (Middle East) have affected the </a:t>
            </a:r>
            <a:br>
              <a:rPr lang="en-US" sz="2000" b="0" dirty="0">
                <a:latin typeface="ScrapItUp" panose="02000603000000000000" pitchFamily="2" charset="0"/>
                <a:ea typeface="ScrapItUp" panose="02000603000000000000" pitchFamily="2" charset="0"/>
              </a:rPr>
            </a:br>
            <a:r>
              <a:rPr lang="en-US" sz="2000" b="0" dirty="0">
                <a:latin typeface="ScrapItUp" panose="02000603000000000000" pitchFamily="2" charset="0"/>
                <a:ea typeface="ScrapItUp" panose="02000603000000000000" pitchFamily="2" charset="0"/>
              </a:rPr>
              <a:t>population in terms of where people live, the type of work they do, and how they travel.</a:t>
            </a:r>
          </a:p>
        </p:txBody>
      </p:sp>
      <p:sp>
        <p:nvSpPr>
          <p:cNvPr id="7" name="TextBox 6"/>
          <p:cNvSpPr txBox="1"/>
          <p:nvPr/>
        </p:nvSpPr>
        <p:spPr>
          <a:xfrm>
            <a:off x="7086600" y="5435083"/>
            <a:ext cx="3124200" cy="369332"/>
          </a:xfrm>
          <a:prstGeom prst="rect">
            <a:avLst/>
          </a:prstGeom>
          <a:noFill/>
        </p:spPr>
        <p:txBody>
          <a:bodyPr wrap="square" rtlCol="0">
            <a:spAutoFit/>
          </a:bodyPr>
          <a:lstStyle/>
          <a:p>
            <a:r>
              <a:rPr lang="en-US" dirty="0" smtClean="0">
                <a:solidFill>
                  <a:srgbClr val="000066"/>
                </a:solidFill>
                <a:latin typeface="Cutie Patootie" panose="02000603000000000000" pitchFamily="2" charset="0"/>
                <a:ea typeface="Cutie Patootie" panose="02000603000000000000" pitchFamily="2" charset="0"/>
              </a:rPr>
              <a:t>Standard: SS7G7- B</a:t>
            </a:r>
            <a:endParaRPr lang="en-US"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3759770538"/>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600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46000" fill="hold" grpId="0"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895600" y="857250"/>
            <a:ext cx="4267200" cy="914400"/>
          </a:xfrm>
        </p:spPr>
        <p:txBody>
          <a:bodyPr>
            <a:noAutofit/>
          </a:bodyPr>
          <a:lstStyle/>
          <a:p>
            <a:pPr algn="ctr"/>
            <a:r>
              <a:rPr lang="en-US" sz="2800" b="0" dirty="0" smtClean="0">
                <a:latin typeface="ScrapItUp" panose="02000603000000000000" pitchFamily="2" charset="0"/>
                <a:ea typeface="ScrapItUp" panose="02000603000000000000" pitchFamily="2" charset="0"/>
                <a:cs typeface="Times New Roman" panose="02020603050405020304" pitchFamily="18" charset="0"/>
              </a:rPr>
              <a:t>How has </a:t>
            </a:r>
            <a:r>
              <a:rPr lang="en-US" sz="2800" b="0" dirty="0">
                <a:latin typeface="ScrapItUp" panose="02000603000000000000" pitchFamily="2" charset="0"/>
                <a:ea typeface="ScrapItUp" panose="02000603000000000000" pitchFamily="2" charset="0"/>
                <a:cs typeface="Times New Roman" panose="02020603050405020304" pitchFamily="18" charset="0"/>
              </a:rPr>
              <a:t>the distribution of oil </a:t>
            </a:r>
            <a:r>
              <a:rPr lang="en-US" sz="2800" b="0" dirty="0" smtClean="0">
                <a:latin typeface="ScrapItUp" panose="02000603000000000000" pitchFamily="2" charset="0"/>
                <a:ea typeface="ScrapItUp" panose="02000603000000000000" pitchFamily="2" charset="0"/>
                <a:cs typeface="Times New Roman" panose="02020603050405020304" pitchFamily="18" charset="0"/>
              </a:rPr>
              <a:t>affected </a:t>
            </a:r>
            <a:r>
              <a:rPr lang="en-US" sz="2800" b="0" dirty="0">
                <a:latin typeface="ScrapItUp" panose="02000603000000000000" pitchFamily="2" charset="0"/>
                <a:ea typeface="ScrapItUp" panose="02000603000000000000" pitchFamily="2" charset="0"/>
                <a:cs typeface="Times New Roman" panose="02020603050405020304" pitchFamily="18" charset="0"/>
              </a:rPr>
              <a:t>the development of Southwest </a:t>
            </a:r>
            <a:r>
              <a:rPr lang="en-US" sz="2800" b="0" dirty="0" smtClean="0">
                <a:latin typeface="ScrapItUp" panose="02000603000000000000" pitchFamily="2" charset="0"/>
                <a:ea typeface="ScrapItUp" panose="02000603000000000000" pitchFamily="2" charset="0"/>
                <a:cs typeface="Times New Roman" panose="02020603050405020304" pitchFamily="18" charset="0"/>
              </a:rPr>
              <a:t>Asia </a:t>
            </a:r>
            <a:endParaRPr lang="en-US" sz="2800" b="0" dirty="0">
              <a:latin typeface="ScrapItUp" panose="02000603000000000000" pitchFamily="2" charset="0"/>
              <a:ea typeface="ScrapItUp" panose="02000603000000000000" pitchFamily="2" charset="0"/>
            </a:endParaRPr>
          </a:p>
        </p:txBody>
      </p:sp>
      <p:sp>
        <p:nvSpPr>
          <p:cNvPr id="11" name="Text Placeholder 10"/>
          <p:cNvSpPr>
            <a:spLocks noGrp="1"/>
          </p:cNvSpPr>
          <p:nvPr>
            <p:ph type="body" sz="half" idx="2"/>
          </p:nvPr>
        </p:nvSpPr>
        <p:spPr>
          <a:xfrm>
            <a:off x="2209800" y="1981200"/>
            <a:ext cx="5486400" cy="3429000"/>
          </a:xfrm>
        </p:spPr>
        <p:txBody>
          <a:bodyPr>
            <a:noAutofit/>
          </a:bodyPr>
          <a:lstStyle/>
          <a:p>
            <a:pPr algn="ctr"/>
            <a:r>
              <a:rPr lang="en-US" sz="2800" dirty="0">
                <a:latin typeface="Cutie Patootie" panose="02000603000000000000" pitchFamily="2" charset="0"/>
                <a:ea typeface="Cutie Patootie" panose="02000603000000000000" pitchFamily="2" charset="0"/>
              </a:rPr>
              <a:t>The distribution of oil did affect Southwest Asia because the people with oil are rich but the people that don't have oil don't have that much money.</a:t>
            </a:r>
          </a:p>
        </p:txBody>
      </p:sp>
      <p:sp>
        <p:nvSpPr>
          <p:cNvPr id="2" name="TextBox 1"/>
          <p:cNvSpPr txBox="1"/>
          <p:nvPr/>
        </p:nvSpPr>
        <p:spPr>
          <a:xfrm>
            <a:off x="6629400" y="5391150"/>
            <a:ext cx="2438400" cy="369332"/>
          </a:xfrm>
          <a:prstGeom prst="rect">
            <a:avLst/>
          </a:prstGeom>
          <a:noFill/>
        </p:spPr>
        <p:txBody>
          <a:bodyPr wrap="square" rtlCol="0">
            <a:spAutoFit/>
          </a:bodyPr>
          <a:lstStyle/>
          <a:p>
            <a:pPr algn="ctr"/>
            <a:r>
              <a:rPr lang="en-US" dirty="0" smtClean="0">
                <a:solidFill>
                  <a:srgbClr val="000066"/>
                </a:solidFill>
                <a:latin typeface="Cutie Patootie" panose="02000603000000000000" pitchFamily="2" charset="0"/>
                <a:ea typeface="Cutie Patootie" panose="02000603000000000000" pitchFamily="2" charset="0"/>
              </a:rPr>
              <a:t>Standard: SS7G7- A</a:t>
            </a:r>
            <a:endParaRPr lang="en-US"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678832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7772400" cy="1362075"/>
          </a:xfrm>
        </p:spPr>
        <p:txBody>
          <a:bodyPr>
            <a:noAutofit/>
          </a:bodyPr>
          <a:lstStyle/>
          <a:p>
            <a:pPr algn="ctr"/>
            <a:r>
              <a:rPr lang="en-US" sz="2400" b="0" dirty="0">
                <a:latin typeface="ScrapItUp" panose="02000603000000000000" pitchFamily="2" charset="0"/>
                <a:ea typeface="ScrapItUp" panose="02000603000000000000" pitchFamily="2" charset="0"/>
              </a:rPr>
              <a:t>The student will analyze continuity and change in Southwest Asia (Middle East) leading </a:t>
            </a:r>
            <a:br>
              <a:rPr lang="en-US" sz="2400" b="0" dirty="0">
                <a:latin typeface="ScrapItUp" panose="02000603000000000000" pitchFamily="2" charset="0"/>
                <a:ea typeface="ScrapItUp" panose="02000603000000000000" pitchFamily="2" charset="0"/>
              </a:rPr>
            </a:br>
            <a:r>
              <a:rPr lang="en-US" sz="2400" b="0" dirty="0">
                <a:latin typeface="ScrapItUp" panose="02000603000000000000" pitchFamily="2" charset="0"/>
                <a:ea typeface="ScrapItUp" panose="02000603000000000000" pitchFamily="2" charset="0"/>
              </a:rPr>
              <a:t>to the 21st century.</a:t>
            </a:r>
          </a:p>
        </p:txBody>
      </p:sp>
      <p:sp>
        <p:nvSpPr>
          <p:cNvPr id="3" name="Text Placeholder 2"/>
          <p:cNvSpPr>
            <a:spLocks noGrp="1"/>
          </p:cNvSpPr>
          <p:nvPr>
            <p:ph type="body" idx="1"/>
          </p:nvPr>
        </p:nvSpPr>
        <p:spPr>
          <a:xfrm>
            <a:off x="1219200" y="2738437"/>
            <a:ext cx="7848600" cy="1371600"/>
          </a:xfrm>
        </p:spPr>
        <p:txBody>
          <a:bodyPr>
            <a:noAutofit/>
          </a:bodyPr>
          <a:lstStyle/>
          <a:p>
            <a:r>
              <a:rPr lang="en-US" sz="2400" dirty="0" smtClean="0">
                <a:latin typeface="Cutie Patootie" panose="02000603000000000000" pitchFamily="2" charset="0"/>
                <a:ea typeface="Cutie Patootie" panose="02000603000000000000" pitchFamily="2" charset="0"/>
              </a:rPr>
              <a:t>The Ottoman Empire was split because they were on the losing side of the war. Ethnic and religious circumstances did not come in to play in the building of the walls. So many disagreements also came into play. The British and the French are the ones who broke it up</a:t>
            </a:r>
            <a:r>
              <a:rPr lang="en-US" sz="2400" dirty="0" smtClean="0">
                <a:latin typeface="Cutie Patootie" panose="02000603000000000000" pitchFamily="2" charset="0"/>
                <a:ea typeface="Cutie Patootie" panose="02000603000000000000" pitchFamily="2" charset="0"/>
              </a:rPr>
              <a:t>.  Jews believe that God promised them the land called Israel. After the Holocaust, Jews had nowhere to go. Zionism is believing that Jews should have a homeland. Anti- Semitism is a strong hatred for Jews. The U.S was involved in many wars, including the following.</a:t>
            </a:r>
            <a:endParaRPr lang="en-US" sz="2400" dirty="0">
              <a:latin typeface="Cutie Patootie" panose="02000603000000000000" pitchFamily="2" charset="0"/>
              <a:ea typeface="Cutie Patootie" panose="02000603000000000000" pitchFamily="2" charset="0"/>
            </a:endParaRPr>
          </a:p>
        </p:txBody>
      </p:sp>
      <p:sp>
        <p:nvSpPr>
          <p:cNvPr id="4" name="TextBox 3"/>
          <p:cNvSpPr txBox="1"/>
          <p:nvPr/>
        </p:nvSpPr>
        <p:spPr>
          <a:xfrm>
            <a:off x="6934200" y="5029200"/>
            <a:ext cx="2133600" cy="369332"/>
          </a:xfrm>
          <a:prstGeom prst="rect">
            <a:avLst/>
          </a:prstGeom>
          <a:noFill/>
        </p:spPr>
        <p:txBody>
          <a:bodyPr wrap="square" rtlCol="0">
            <a:spAutoFit/>
          </a:bodyPr>
          <a:lstStyle/>
          <a:p>
            <a:r>
              <a:rPr lang="en-US" dirty="0">
                <a:solidFill>
                  <a:schemeClr val="accent1"/>
                </a:solidFill>
                <a:latin typeface="Cutie Patootie" panose="02000603000000000000" pitchFamily="2" charset="0"/>
                <a:ea typeface="Cutie Patootie" panose="02000603000000000000" pitchFamily="2" charset="0"/>
              </a:rPr>
              <a:t>Standard: </a:t>
            </a:r>
            <a:r>
              <a:rPr lang="en-US" dirty="0" smtClean="0">
                <a:solidFill>
                  <a:schemeClr val="accent1"/>
                </a:solidFill>
                <a:latin typeface="Cutie Patootie" panose="02000603000000000000" pitchFamily="2" charset="0"/>
                <a:ea typeface="Cutie Patootie" panose="02000603000000000000" pitchFamily="2" charset="0"/>
              </a:rPr>
              <a:t>SS7H2 A,B,C,D</a:t>
            </a:r>
            <a:endParaRPr lang="en-US" dirty="0">
              <a:solidFill>
                <a:schemeClr val="accent1"/>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929483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7772400" cy="1362075"/>
          </a:xfrm>
        </p:spPr>
        <p:txBody>
          <a:bodyPr/>
          <a:lstStyle/>
          <a:p>
            <a:r>
              <a:rPr lang="en-US" b="0" dirty="0" smtClean="0">
                <a:latin typeface="ScrapItUp" panose="02000603000000000000" pitchFamily="2" charset="0"/>
                <a:ea typeface="ScrapItUp" panose="02000603000000000000" pitchFamily="2" charset="0"/>
              </a:rPr>
              <a:t>Persian </a:t>
            </a:r>
            <a:r>
              <a:rPr lang="en-US" b="0" dirty="0">
                <a:latin typeface="ScrapItUp" panose="02000603000000000000" pitchFamily="2" charset="0"/>
                <a:ea typeface="ScrapItUp" panose="02000603000000000000" pitchFamily="2" charset="0"/>
              </a:rPr>
              <a:t>Gulf conflict, </a:t>
            </a:r>
            <a:r>
              <a:rPr lang="en-US" b="0" dirty="0" smtClean="0">
                <a:latin typeface="ScrapItUp" panose="02000603000000000000" pitchFamily="2" charset="0"/>
                <a:ea typeface="ScrapItUp" panose="02000603000000000000" pitchFamily="2" charset="0"/>
              </a:rPr>
              <a:t>1991</a:t>
            </a:r>
            <a:endParaRPr lang="en-US" b="0" dirty="0">
              <a:latin typeface="ScrapItUp" panose="02000603000000000000" pitchFamily="2" charset="0"/>
              <a:ea typeface="ScrapItUp" panose="02000603000000000000" pitchFamily="2" charset="0"/>
            </a:endParaRPr>
          </a:p>
        </p:txBody>
      </p:sp>
      <p:sp>
        <p:nvSpPr>
          <p:cNvPr id="4" name="Rectangle 1"/>
          <p:cNvSpPr>
            <a:spLocks noGrp="1" noChangeArrowheads="1"/>
          </p:cNvSpPr>
          <p:nvPr>
            <p:ph type="body" idx="1"/>
          </p:nvPr>
        </p:nvSpPr>
        <p:spPr bwMode="auto">
          <a:xfrm>
            <a:off x="1752600" y="1664732"/>
            <a:ext cx="6629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Cutie Patootie" panose="02000603000000000000" pitchFamily="2" charset="0"/>
                <a:ea typeface="Cutie Patootie" panose="02000603000000000000" pitchFamily="2" charset="0"/>
                <a:cs typeface="Times New Roman" panose="02020603050405020304" pitchFamily="18" charset="0"/>
              </a:rPr>
              <a:t>In the Persian Gulf conflict, 1991</a:t>
            </a:r>
            <a:r>
              <a:rPr kumimoji="0" lang="en-US" altLang="en-US" sz="2400" b="1" i="0" u="none" strike="noStrike" cap="none" normalizeH="0" baseline="0" dirty="0" smtClean="0">
                <a:ln>
                  <a:noFill/>
                </a:ln>
                <a:solidFill>
                  <a:schemeClr val="bg1"/>
                </a:solidFill>
                <a:effectLst/>
                <a:latin typeface="Cutie Patootie" panose="02000603000000000000" pitchFamily="2" charset="0"/>
                <a:ea typeface="Cutie Patootie" panose="02000603000000000000" pitchFamily="2" charset="0"/>
                <a:cs typeface="Times New Roman" panose="02020603050405020304" pitchFamily="18" charset="0"/>
              </a:rPr>
              <a:t>:</a:t>
            </a:r>
            <a:r>
              <a:rPr kumimoji="0" lang="en-US" altLang="en-US" sz="2400" b="0" i="0" u="none" strike="noStrike" cap="none" normalizeH="0" baseline="0" dirty="0" smtClean="0">
                <a:ln>
                  <a:noFill/>
                </a:ln>
                <a:solidFill>
                  <a:schemeClr val="bg1"/>
                </a:solidFill>
                <a:effectLst/>
                <a:latin typeface="Cutie Patootie" panose="02000603000000000000" pitchFamily="2" charset="0"/>
                <a:ea typeface="Cutie Patootie" panose="02000603000000000000" pitchFamily="2" charset="0"/>
                <a:cs typeface="Times New Roman" panose="02020603050405020304" pitchFamily="18" charset="0"/>
              </a:rPr>
              <a:t> (the first war we fought in Iraq) Iraq’s dictator, Saddam Hussein, had invaded Kuwait in order to capture its valuable oil fields. The UN voted to send in troops to free Kuwait. Fearing for its own oil fields, the Saudi king invited UN forces, led by the United States to set up bases in Saudi Arabia to push the Iraqi forces back out of Kuwait, which we did, though we left Hussein in power.</a:t>
            </a:r>
            <a:endParaRPr kumimoji="0" lang="en-US" altLang="en-US" sz="4000" b="0" i="0" u="none" strike="noStrike" cap="none" normalizeH="0" baseline="0" dirty="0" smtClean="0">
              <a:ln>
                <a:noFill/>
              </a:ln>
              <a:solidFill>
                <a:schemeClr val="bg1"/>
              </a:solidFill>
              <a:effectLst/>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998276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0"/>
            <a:ext cx="7772400" cy="1362075"/>
          </a:xfrm>
        </p:spPr>
        <p:txBody>
          <a:bodyPr/>
          <a:lstStyle/>
          <a:p>
            <a:r>
              <a:rPr lang="en-US" altLang="en-US" b="0" cap="none" dirty="0">
                <a:latin typeface="ScrapItUp" panose="02000603000000000000" pitchFamily="2" charset="0"/>
                <a:ea typeface="ScrapItUp" panose="02000603000000000000" pitchFamily="2" charset="0"/>
                <a:cs typeface="Times New Roman" panose="02020603050405020304" pitchFamily="18" charset="0"/>
              </a:rPr>
              <a:t>Invasion of Afghanistan, </a:t>
            </a:r>
            <a:r>
              <a:rPr lang="en-US" altLang="en-US" b="0" cap="none" dirty="0" smtClean="0">
                <a:latin typeface="ScrapItUp" panose="02000603000000000000" pitchFamily="2" charset="0"/>
                <a:ea typeface="ScrapItUp" panose="02000603000000000000" pitchFamily="2" charset="0"/>
                <a:cs typeface="Times New Roman" panose="02020603050405020304" pitchFamily="18" charset="0"/>
              </a:rPr>
              <a:t>2001</a:t>
            </a:r>
            <a:endParaRPr lang="en-US" b="0" dirty="0">
              <a:latin typeface="ScrapItUp" panose="02000603000000000000" pitchFamily="2" charset="0"/>
              <a:ea typeface="ScrapItUp" panose="02000603000000000000" pitchFamily="2" charset="0"/>
            </a:endParaRPr>
          </a:p>
        </p:txBody>
      </p:sp>
      <p:sp>
        <p:nvSpPr>
          <p:cNvPr id="3" name="Rectangle 1"/>
          <p:cNvSpPr>
            <a:spLocks noGrp="1" noChangeArrowheads="1"/>
          </p:cNvSpPr>
          <p:nvPr>
            <p:ph type="body" idx="1"/>
          </p:nvPr>
        </p:nvSpPr>
        <p:spPr bwMode="auto">
          <a:xfrm>
            <a:off x="1447800" y="1741637"/>
            <a:ext cx="737414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Cutie Patootie" panose="02000603000000000000" pitchFamily="2" charset="0"/>
                <a:ea typeface="Cutie Patootie" panose="02000603000000000000" pitchFamily="2" charset="0"/>
                <a:cs typeface="Times New Roman" panose="02020603050405020304" pitchFamily="18" charset="0"/>
              </a:rPr>
              <a:t>Immediately after the 9/11 attacks, we traced leadership of the terrorist organization that was responsible to Osama bin Laden, whom we knew was currently in Afghanistan, where the Taliban government agreed with his goals and methods. We asked the Taliban to hand him over to us to be tried in court for his crimes. They refused, and we attacked, overthrowing the Taliban government. We have never captured bin Laden, and are still in Afghanistan trying to help the nation rebuild and to keep the Taliban from regaining their power.</a:t>
            </a:r>
            <a:endParaRPr kumimoji="0" lang="en-US" altLang="en-US" sz="4000" b="0" i="0" u="none" strike="noStrike" cap="none" normalizeH="0" baseline="0" dirty="0" smtClean="0">
              <a:ln>
                <a:noFill/>
              </a:ln>
              <a:solidFill>
                <a:schemeClr val="bg1"/>
              </a:solidFill>
              <a:effectLst/>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2812385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33600" y="152400"/>
            <a:ext cx="7772400" cy="1500187"/>
          </a:xfrm>
        </p:spPr>
        <p:txBody>
          <a:bodyPr>
            <a:normAutofit/>
          </a:bodyPr>
          <a:lstStyle/>
          <a:p>
            <a:r>
              <a:rPr lang="en-US" altLang="en-US" sz="4800" dirty="0">
                <a:latin typeface="ScrapItUp" panose="02000603000000000000" pitchFamily="2" charset="0"/>
                <a:ea typeface="ScrapItUp" panose="02000603000000000000" pitchFamily="2" charset="0"/>
                <a:cs typeface="Times New Roman" panose="02020603050405020304" pitchFamily="18" charset="0"/>
              </a:rPr>
              <a:t>Invasion of Iraq, </a:t>
            </a:r>
            <a:r>
              <a:rPr lang="en-US" altLang="en-US" sz="4800" dirty="0" smtClean="0">
                <a:latin typeface="ScrapItUp" panose="02000603000000000000" pitchFamily="2" charset="0"/>
                <a:ea typeface="ScrapItUp" panose="02000603000000000000" pitchFamily="2" charset="0"/>
                <a:cs typeface="Times New Roman" panose="02020603050405020304" pitchFamily="18" charset="0"/>
              </a:rPr>
              <a:t>2003</a:t>
            </a:r>
            <a:endParaRPr lang="en-US" sz="4800" dirty="0">
              <a:latin typeface="ScrapItUp" panose="02000603000000000000" pitchFamily="2" charset="0"/>
              <a:ea typeface="ScrapItUp" panose="02000603000000000000" pitchFamily="2" charset="0"/>
            </a:endParaRPr>
          </a:p>
        </p:txBody>
      </p:sp>
      <p:sp>
        <p:nvSpPr>
          <p:cNvPr id="4" name="Rectangle 1"/>
          <p:cNvSpPr>
            <a:spLocks noGrp="1" noChangeArrowheads="1"/>
          </p:cNvSpPr>
          <p:nvPr>
            <p:ph type="title"/>
          </p:nvPr>
        </p:nvSpPr>
        <p:spPr bwMode="auto">
          <a:xfrm>
            <a:off x="1676400" y="1652587"/>
            <a:ext cx="7315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Cutie Patootie" panose="02000603000000000000" pitchFamily="2" charset="0"/>
                <a:ea typeface="Cutie Patootie" panose="02000603000000000000" pitchFamily="2" charset="0"/>
                <a:cs typeface="Times New Roman" panose="02020603050405020304" pitchFamily="18" charset="0"/>
              </a:rPr>
              <a:t>After the 9/11 attacks, the US government was very worried about threats from middle eastern sources. Looking at Iraq, we feared two things: that Iraq had ties to al-Qaeda, the terrorist group responsible and that Iraq was building weapons of mass destruction in violation of a UN sanction.  As a result, we invaded the country, overthrew the leader, Saddam Hussein, and still have troops there now. We found no ties to al-Qaeda or WMDs, but we did free the nation from its dictator. Unfortunately, the different ethnic and religious groups broke out into violence against each other, resulting in thousands of deaths, and the violence is still occurring today.</a:t>
            </a:r>
            <a:endParaRPr kumimoji="0" lang="en-US" altLang="en-US" b="0" i="0" u="none" strike="noStrike" cap="none" normalizeH="0" baseline="0" dirty="0" smtClean="0">
              <a:ln>
                <a:noFill/>
              </a:ln>
              <a:solidFill>
                <a:schemeClr val="bg1"/>
              </a:solidFill>
              <a:effectLst/>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3491911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342900" indent="-342900">
              <a:buFont typeface="Arial" panose="020B0604020202020204" pitchFamily="34" charset="0"/>
              <a:buChar char="•"/>
            </a:pPr>
            <a:r>
              <a:rPr lang="en-US" sz="3200" dirty="0" smtClean="0">
                <a:latin typeface="ScrapItUp" panose="02000603000000000000" pitchFamily="2" charset="0"/>
                <a:ea typeface="ScrapItUp" panose="02000603000000000000" pitchFamily="2" charset="0"/>
              </a:rPr>
              <a:t>Human Resources- </a:t>
            </a:r>
            <a:r>
              <a:rPr lang="en-US" dirty="0" smtClean="0">
                <a:latin typeface="Cutie Patootie" panose="02000603000000000000" pitchFamily="2" charset="0"/>
                <a:ea typeface="Cutie Patootie" panose="02000603000000000000" pitchFamily="2" charset="0"/>
              </a:rPr>
              <a:t>Skills and education workers need to make a living. Better education workers typically bring more money. GDP helps literacy rate. Example: college</a:t>
            </a:r>
            <a:r>
              <a:rPr lang="en-US" sz="3200" dirty="0" smtClean="0">
                <a:latin typeface="ScrapItUp" panose="02000603000000000000" pitchFamily="2" charset="0"/>
                <a:ea typeface="ScrapItUp" panose="02000603000000000000" pitchFamily="2" charset="0"/>
              </a:rPr>
              <a:t> </a:t>
            </a:r>
          </a:p>
          <a:p>
            <a:pPr marL="342900" indent="-342900">
              <a:buFont typeface="Arial" panose="020B0604020202020204" pitchFamily="34" charset="0"/>
              <a:buChar char="•"/>
            </a:pPr>
            <a:r>
              <a:rPr lang="en-US" sz="3200" dirty="0" smtClean="0">
                <a:latin typeface="ScrapItUp" panose="02000603000000000000" pitchFamily="2" charset="0"/>
                <a:ea typeface="ScrapItUp" panose="02000603000000000000" pitchFamily="2" charset="0"/>
              </a:rPr>
              <a:t>Capital Resources- </a:t>
            </a:r>
            <a:r>
              <a:rPr lang="en-US" dirty="0" smtClean="0">
                <a:latin typeface="Cutie Patootie" panose="02000603000000000000" pitchFamily="2" charset="0"/>
                <a:ea typeface="Cutie Patootie" panose="02000603000000000000" pitchFamily="2" charset="0"/>
              </a:rPr>
              <a:t>The factories, machines, and technology that people use to make other goods. They are very important to economic growth. Example: machines</a:t>
            </a:r>
          </a:p>
          <a:p>
            <a:pPr marL="342900" indent="-342900">
              <a:buFont typeface="Arial" panose="020B0604020202020204" pitchFamily="34" charset="0"/>
              <a:buChar char="•"/>
            </a:pPr>
            <a:r>
              <a:rPr lang="en-US" sz="3200" dirty="0" smtClean="0">
                <a:latin typeface="ScrapItUp" panose="02000603000000000000" pitchFamily="2" charset="0"/>
                <a:ea typeface="ScrapItUp" panose="02000603000000000000" pitchFamily="2" charset="0"/>
              </a:rPr>
              <a:t>Natural Resources- </a:t>
            </a:r>
            <a:r>
              <a:rPr lang="en-US" dirty="0" smtClean="0">
                <a:latin typeface="Cutie Patootie" panose="02000603000000000000" pitchFamily="2" charset="0"/>
                <a:ea typeface="Cutie Patootie" panose="02000603000000000000" pitchFamily="2" charset="0"/>
              </a:rPr>
              <a:t>The raw materials in a country that make life and production of goods possible. Example: land, water, forests, rich soil, and minerals.</a:t>
            </a:r>
          </a:p>
          <a:p>
            <a:pPr marL="342900" indent="-342900">
              <a:buFont typeface="Arial" panose="020B0604020202020204" pitchFamily="34" charset="0"/>
              <a:buChar char="•"/>
            </a:pPr>
            <a:r>
              <a:rPr lang="en-US" sz="3200" dirty="0" smtClean="0">
                <a:latin typeface="ScrapItUp" panose="02000603000000000000" pitchFamily="2" charset="0"/>
                <a:ea typeface="ScrapItUp" panose="02000603000000000000" pitchFamily="2" charset="0"/>
              </a:rPr>
              <a:t>Entrepreneurs- </a:t>
            </a:r>
            <a:r>
              <a:rPr lang="en-US" dirty="0" smtClean="0">
                <a:latin typeface="Cutie Patootie" panose="02000603000000000000" pitchFamily="2" charset="0"/>
                <a:ea typeface="Cutie Patootie" panose="02000603000000000000" pitchFamily="2" charset="0"/>
              </a:rPr>
              <a:t>They are creative original thinkers who are willing to take risks to create new businesses and products. </a:t>
            </a:r>
            <a:endParaRPr lang="en-US" sz="3200" dirty="0" smtClean="0">
              <a:latin typeface="ScrapItUp" panose="02000603000000000000" pitchFamily="2" charset="0"/>
              <a:ea typeface="ScrapItUp" panose="02000603000000000000" pitchFamily="2" charset="0"/>
            </a:endParaRPr>
          </a:p>
          <a:p>
            <a:pPr marL="342900" indent="-342900">
              <a:buFont typeface="Arial" panose="020B0604020202020204" pitchFamily="34" charset="0"/>
              <a:buChar char="•"/>
            </a:pPr>
            <a:endParaRPr lang="en-US" sz="2400" dirty="0">
              <a:latin typeface="ScrapItUp" panose="02000603000000000000" pitchFamily="2" charset="0"/>
              <a:ea typeface="ScrapItUp" panose="02000603000000000000" pitchFamily="2" charset="0"/>
            </a:endParaRPr>
          </a:p>
        </p:txBody>
      </p:sp>
      <p:sp>
        <p:nvSpPr>
          <p:cNvPr id="4" name="Title 3"/>
          <p:cNvSpPr>
            <a:spLocks noGrp="1"/>
          </p:cNvSpPr>
          <p:nvPr>
            <p:ph type="title"/>
          </p:nvPr>
        </p:nvSpPr>
        <p:spPr/>
        <p:txBody>
          <a:bodyPr/>
          <a:lstStyle/>
          <a:p>
            <a:r>
              <a:rPr lang="en-US" b="0" dirty="0" smtClean="0">
                <a:latin typeface="ScrapItUp" panose="02000603000000000000" pitchFamily="2" charset="0"/>
                <a:ea typeface="ScrapItUp" panose="02000603000000000000" pitchFamily="2" charset="0"/>
              </a:rPr>
              <a:t>Factors of Production</a:t>
            </a:r>
            <a:endParaRPr lang="en-US" b="0" dirty="0">
              <a:latin typeface="ScrapItUp" panose="02000603000000000000" pitchFamily="2" charset="0"/>
              <a:ea typeface="ScrapItUp" panose="02000603000000000000" pitchFamily="2" charset="0"/>
            </a:endParaRPr>
          </a:p>
        </p:txBody>
      </p:sp>
    </p:spTree>
    <p:extLst>
      <p:ext uri="{BB962C8B-B14F-4D97-AF65-F5344CB8AC3E}">
        <p14:creationId xmlns:p14="http://schemas.microsoft.com/office/powerpoint/2010/main" val="836546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le 13"/>
          <p:cNvSpPr/>
          <p:nvPr/>
        </p:nvSpPr>
        <p:spPr>
          <a:xfrm>
            <a:off x="2857500" y="1676400"/>
            <a:ext cx="6286500" cy="4876800"/>
          </a:xfrm>
          <a:prstGeom prst="roundRect">
            <a:avLst/>
          </a:prstGeom>
          <a:gradFill>
            <a:gsLst>
              <a:gs pos="33000">
                <a:schemeClr val="accent1">
                  <a:lumMod val="50000"/>
                  <a:alpha val="89000"/>
                </a:schemeClr>
              </a:gs>
              <a:gs pos="100000">
                <a:schemeClr val="accent1">
                  <a:lumMod val="40000"/>
                  <a:lumOff val="60000"/>
                </a:schemeClr>
              </a:gs>
              <a:gs pos="89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Rounded Rectangle 20"/>
          <p:cNvSpPr/>
          <p:nvPr/>
        </p:nvSpPr>
        <p:spPr>
          <a:xfrm>
            <a:off x="688011" y="1143000"/>
            <a:ext cx="3887164" cy="4876800"/>
          </a:xfrm>
          <a:prstGeom prst="roundRect">
            <a:avLst/>
          </a:prstGeom>
          <a:gradFill>
            <a:gsLst>
              <a:gs pos="0">
                <a:schemeClr val="bg1">
                  <a:lumMod val="65000"/>
                  <a:alpha val="89000"/>
                </a:schemeClr>
              </a:gs>
              <a:gs pos="80000">
                <a:schemeClr val="bg1">
                  <a:lumMod val="85000"/>
                  <a:alpha val="96000"/>
                </a:schemeClr>
              </a:gs>
              <a:gs pos="100000">
                <a:schemeClr val="bg1">
                  <a:lumMod val="9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85229" y="388938"/>
            <a:ext cx="7620000" cy="715962"/>
          </a:xfrm>
        </p:spPr>
        <p:txBody>
          <a:bodyPr>
            <a:normAutofit/>
          </a:bodyPr>
          <a:lstStyle/>
          <a:p>
            <a:r>
              <a:rPr lang="en-US" b="0" dirty="0" smtClean="0">
                <a:latin typeface="ScrapItUp" panose="02000603000000000000" pitchFamily="2" charset="0"/>
                <a:ea typeface="ScrapItUp" panose="02000603000000000000" pitchFamily="2" charset="0"/>
              </a:rPr>
              <a:t>Comparison of Sunni and Shi’a Islam</a:t>
            </a:r>
            <a:endParaRPr lang="en-US" b="0" dirty="0">
              <a:latin typeface="ScrapItUp" panose="02000603000000000000" pitchFamily="2" charset="0"/>
              <a:ea typeface="ScrapItUp" panose="02000603000000000000" pitchFamily="2" charset="0"/>
            </a:endParaRPr>
          </a:p>
        </p:txBody>
      </p:sp>
      <p:sp>
        <p:nvSpPr>
          <p:cNvPr id="17" name="Text Placeholder 16"/>
          <p:cNvSpPr>
            <a:spLocks noGrp="1"/>
          </p:cNvSpPr>
          <p:nvPr>
            <p:ph type="body" idx="1"/>
          </p:nvPr>
        </p:nvSpPr>
        <p:spPr>
          <a:xfrm>
            <a:off x="1981200" y="1281083"/>
            <a:ext cx="3654425" cy="639762"/>
          </a:xfrm>
        </p:spPr>
        <p:txBody>
          <a:bodyPr>
            <a:noAutofit/>
          </a:bodyPr>
          <a:lstStyle/>
          <a:p>
            <a:r>
              <a:rPr lang="en-US" sz="3600" b="0" dirty="0" smtClean="0">
                <a:solidFill>
                  <a:schemeClr val="tx1">
                    <a:lumMod val="95000"/>
                    <a:lumOff val="5000"/>
                  </a:schemeClr>
                </a:solidFill>
                <a:latin typeface="ScrapItUp" panose="02000603000000000000" pitchFamily="2" charset="0"/>
                <a:ea typeface="ScrapItUp" panose="02000603000000000000" pitchFamily="2" charset="0"/>
              </a:rPr>
              <a:t>Sunni</a:t>
            </a:r>
            <a:endParaRPr lang="en-US" sz="3600" b="0" dirty="0">
              <a:solidFill>
                <a:schemeClr val="tx1">
                  <a:lumMod val="95000"/>
                  <a:lumOff val="5000"/>
                </a:schemeClr>
              </a:solidFill>
              <a:latin typeface="ScrapItUp" panose="02000603000000000000" pitchFamily="2" charset="0"/>
              <a:ea typeface="ScrapItUp" panose="02000603000000000000" pitchFamily="2" charset="0"/>
            </a:endParaRPr>
          </a:p>
        </p:txBody>
      </p:sp>
      <p:sp>
        <p:nvSpPr>
          <p:cNvPr id="7" name="Content Placeholder 6"/>
          <p:cNvSpPr>
            <a:spLocks noGrp="1"/>
          </p:cNvSpPr>
          <p:nvPr>
            <p:ph sz="half" idx="2"/>
          </p:nvPr>
        </p:nvSpPr>
        <p:spPr>
          <a:xfrm>
            <a:off x="993775" y="1951037"/>
            <a:ext cx="3654425" cy="4525963"/>
          </a:xfrm>
        </p:spPr>
        <p:txBody>
          <a:bodyPr>
            <a:normAutofit fontScale="92500"/>
          </a:bodyPr>
          <a:lstStyle/>
          <a:p>
            <a:pPr marL="285750" indent="-285750">
              <a:buFont typeface="Arial" panose="020B0604020202020204" pitchFamily="34" charset="0"/>
              <a:buChar char="•"/>
            </a:pPr>
            <a:r>
              <a:rPr lang="en-US" dirty="0" smtClean="0">
                <a:solidFill>
                  <a:schemeClr val="tx1">
                    <a:lumMod val="95000"/>
                    <a:lumOff val="5000"/>
                  </a:schemeClr>
                </a:solidFill>
              </a:rPr>
              <a:t>Believe that caliphs should rule if they are capable of the job.</a:t>
            </a:r>
          </a:p>
          <a:p>
            <a:pPr marL="285750" indent="-285750">
              <a:buFont typeface="Arial" panose="020B0604020202020204" pitchFamily="34" charset="0"/>
              <a:buChar char="•"/>
            </a:pPr>
            <a:r>
              <a:rPr lang="en-US" dirty="0" smtClean="0">
                <a:solidFill>
                  <a:schemeClr val="tx1">
                    <a:lumMod val="95000"/>
                    <a:lumOff val="5000"/>
                  </a:schemeClr>
                </a:solidFill>
              </a:rPr>
              <a:t> Saudi Arabia was the place of the origin</a:t>
            </a:r>
          </a:p>
          <a:p>
            <a:pPr marL="285750" indent="-285750">
              <a:buFont typeface="Arial" panose="020B0604020202020204" pitchFamily="34" charset="0"/>
              <a:buChar char="•"/>
            </a:pPr>
            <a:r>
              <a:rPr lang="en-US" dirty="0" smtClean="0">
                <a:solidFill>
                  <a:schemeClr val="tx1">
                    <a:lumMod val="95000"/>
                    <a:lumOff val="5000"/>
                  </a:schemeClr>
                </a:solidFill>
              </a:rPr>
              <a:t>1.2 billion people are part of the Sunni belief. </a:t>
            </a:r>
          </a:p>
          <a:p>
            <a:pPr marL="285750" indent="-285750">
              <a:buFont typeface="Arial" panose="020B0604020202020204" pitchFamily="34" charset="0"/>
              <a:buChar char="•"/>
            </a:pPr>
            <a:r>
              <a:rPr lang="en-US" dirty="0" smtClean="0">
                <a:solidFill>
                  <a:schemeClr val="tx1">
                    <a:lumMod val="95000"/>
                    <a:lumOff val="5000"/>
                  </a:schemeClr>
                </a:solidFill>
              </a:rPr>
              <a:t>Believes in 1 God. (monotheistic) </a:t>
            </a:r>
          </a:p>
          <a:p>
            <a:pPr marL="285750" indent="-285750">
              <a:buFont typeface="Arial" panose="020B0604020202020204" pitchFamily="34" charset="0"/>
              <a:buChar char="•"/>
            </a:pPr>
            <a:r>
              <a:rPr lang="en-US" dirty="0" smtClean="0">
                <a:solidFill>
                  <a:schemeClr val="tx1">
                    <a:lumMod val="95000"/>
                    <a:lumOff val="5000"/>
                  </a:schemeClr>
                </a:solidFill>
              </a:rPr>
              <a:t>They denied Jesus dying on the cross.</a:t>
            </a:r>
          </a:p>
          <a:p>
            <a:pPr marL="285750" indent="-285750">
              <a:buFont typeface="Arial" panose="020B0604020202020204" pitchFamily="34" charset="0"/>
              <a:buChar char="•"/>
            </a:pPr>
            <a:r>
              <a:rPr lang="en-US" dirty="0" smtClean="0">
                <a:solidFill>
                  <a:schemeClr val="tx1">
                    <a:lumMod val="95000"/>
                    <a:lumOff val="5000"/>
                  </a:schemeClr>
                </a:solidFill>
              </a:rPr>
              <a:t>They  believe </a:t>
            </a:r>
          </a:p>
          <a:p>
            <a:r>
              <a:rPr lang="en-US" dirty="0" smtClean="0">
                <a:solidFill>
                  <a:schemeClr val="tx1">
                    <a:lumMod val="95000"/>
                    <a:lumOff val="5000"/>
                  </a:schemeClr>
                </a:solidFill>
              </a:rPr>
              <a:t>Jesus will come</a:t>
            </a:r>
          </a:p>
          <a:p>
            <a:r>
              <a:rPr lang="en-US" dirty="0" smtClean="0">
                <a:solidFill>
                  <a:schemeClr val="tx1">
                    <a:lumMod val="95000"/>
                    <a:lumOff val="5000"/>
                  </a:schemeClr>
                </a:solidFill>
              </a:rPr>
              <a:t>back from Heaven.</a:t>
            </a:r>
          </a:p>
          <a:p>
            <a:pPr marL="285750" indent="-285750">
              <a:buFont typeface="Arial" panose="020B0604020202020204" pitchFamily="34" charset="0"/>
              <a:buChar char="•"/>
            </a:pPr>
            <a:endParaRPr lang="en-US" dirty="0">
              <a:solidFill>
                <a:schemeClr val="tx1">
                  <a:lumMod val="95000"/>
                  <a:lumOff val="5000"/>
                </a:schemeClr>
              </a:solidFill>
            </a:endParaRPr>
          </a:p>
          <a:p>
            <a:r>
              <a:rPr lang="en-US" dirty="0" smtClean="0">
                <a:solidFill>
                  <a:schemeClr val="tx1">
                    <a:lumMod val="95000"/>
                    <a:lumOff val="5000"/>
                  </a:schemeClr>
                </a:solidFill>
                <a:hlinkClick r:id="rId2" action="ppaction://hlinksldjump"/>
              </a:rPr>
              <a:t>Learn about</a:t>
            </a:r>
          </a:p>
          <a:p>
            <a:r>
              <a:rPr lang="en-US" dirty="0" smtClean="0">
                <a:solidFill>
                  <a:schemeClr val="tx1">
                    <a:lumMod val="95000"/>
                    <a:lumOff val="5000"/>
                  </a:schemeClr>
                </a:solidFill>
                <a:hlinkClick r:id="rId2" action="ppaction://hlinksldjump"/>
              </a:rPr>
              <a:t>Why they separated</a:t>
            </a:r>
            <a:endParaRPr lang="en-US" dirty="0" smtClean="0">
              <a:solidFill>
                <a:schemeClr val="tx1">
                  <a:lumMod val="95000"/>
                  <a:lumOff val="5000"/>
                </a:schemeClr>
              </a:solidFill>
            </a:endParaRPr>
          </a:p>
          <a:p>
            <a:pPr marL="285750" indent="-285750">
              <a:buFont typeface="Arial" panose="020B0604020202020204" pitchFamily="34" charset="0"/>
              <a:buChar char="•"/>
            </a:pPr>
            <a:endParaRPr lang="en-US" dirty="0">
              <a:solidFill>
                <a:schemeClr val="tx1">
                  <a:lumMod val="95000"/>
                  <a:lumOff val="5000"/>
                </a:schemeClr>
              </a:solidFill>
            </a:endParaRPr>
          </a:p>
          <a:p>
            <a:endParaRPr lang="en-US" dirty="0" smtClean="0">
              <a:solidFill>
                <a:schemeClr val="tx1">
                  <a:lumMod val="95000"/>
                  <a:lumOff val="5000"/>
                </a:schemeClr>
              </a:solidFill>
            </a:endParaRPr>
          </a:p>
          <a:p>
            <a:pPr marL="285750" indent="-285750">
              <a:buFont typeface="Arial" panose="020B0604020202020204" pitchFamily="34" charset="0"/>
              <a:buChar char="•"/>
            </a:pPr>
            <a:endParaRPr lang="en-US" dirty="0" smtClean="0">
              <a:solidFill>
                <a:schemeClr val="tx1">
                  <a:lumMod val="95000"/>
                  <a:lumOff val="5000"/>
                </a:schemeClr>
              </a:solidFill>
            </a:endParaRPr>
          </a:p>
        </p:txBody>
      </p:sp>
      <p:sp>
        <p:nvSpPr>
          <p:cNvPr id="18" name="Text Placeholder 17"/>
          <p:cNvSpPr>
            <a:spLocks noGrp="1"/>
          </p:cNvSpPr>
          <p:nvPr>
            <p:ph type="body" sz="quarter" idx="3"/>
          </p:nvPr>
        </p:nvSpPr>
        <p:spPr>
          <a:xfrm>
            <a:off x="5996571" y="1844675"/>
            <a:ext cx="3654426" cy="639762"/>
          </a:xfrm>
        </p:spPr>
        <p:txBody>
          <a:bodyPr/>
          <a:lstStyle/>
          <a:p>
            <a:r>
              <a:rPr lang="en-US" sz="3600" b="0" dirty="0" smtClean="0">
                <a:latin typeface="ScrapItUp" panose="02000603000000000000" pitchFamily="2" charset="0"/>
                <a:ea typeface="ScrapItUp" panose="02000603000000000000" pitchFamily="2" charset="0"/>
              </a:rPr>
              <a:t>Shi’a</a:t>
            </a:r>
            <a:r>
              <a:rPr lang="en-US" sz="3600" dirty="0" smtClean="0"/>
              <a:t> </a:t>
            </a:r>
            <a:endParaRPr lang="en-US" sz="3600" dirty="0"/>
          </a:p>
        </p:txBody>
      </p:sp>
      <p:sp>
        <p:nvSpPr>
          <p:cNvPr id="9" name="Content Placeholder 8"/>
          <p:cNvSpPr>
            <a:spLocks noGrp="1"/>
          </p:cNvSpPr>
          <p:nvPr>
            <p:ph sz="quarter" idx="4"/>
          </p:nvPr>
        </p:nvSpPr>
        <p:spPr>
          <a:xfrm>
            <a:off x="5009146" y="2484437"/>
            <a:ext cx="3654426" cy="4525963"/>
          </a:xfrm>
        </p:spPr>
        <p:txBody>
          <a:bodyPr/>
          <a:lstStyle/>
          <a:p>
            <a:pPr marL="285750" indent="-285750">
              <a:buFont typeface="Arial" panose="020B0604020202020204" pitchFamily="34" charset="0"/>
              <a:buChar char="•"/>
            </a:pPr>
            <a:r>
              <a:rPr lang="en-US" dirty="0" smtClean="0">
                <a:solidFill>
                  <a:schemeClr val="bg1"/>
                </a:solidFill>
              </a:rPr>
              <a:t>Believe that caliphs should be related to Muhammad. </a:t>
            </a:r>
          </a:p>
          <a:p>
            <a:pPr marL="285750" indent="-285750">
              <a:buFont typeface="Arial" panose="020B0604020202020204" pitchFamily="34" charset="0"/>
              <a:buChar char="•"/>
            </a:pPr>
            <a:r>
              <a:rPr lang="en-US" dirty="0" smtClean="0">
                <a:solidFill>
                  <a:schemeClr val="bg1"/>
                </a:solidFill>
              </a:rPr>
              <a:t>Egypt is their place of origin.</a:t>
            </a:r>
          </a:p>
          <a:p>
            <a:pPr marL="285750" indent="-285750">
              <a:buFont typeface="Arial" panose="020B0604020202020204" pitchFamily="34" charset="0"/>
              <a:buChar char="•"/>
            </a:pPr>
            <a:r>
              <a:rPr lang="en-US" dirty="0" smtClean="0">
                <a:solidFill>
                  <a:schemeClr val="bg1"/>
                </a:solidFill>
              </a:rPr>
              <a:t>120 million people are part of the Shi’a belief.	</a:t>
            </a:r>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Believes in 1 God.</a:t>
            </a:r>
          </a:p>
          <a:p>
            <a:r>
              <a:rPr lang="en-US" dirty="0">
                <a:solidFill>
                  <a:schemeClr val="bg1"/>
                </a:solidFill>
              </a:rPr>
              <a:t> </a:t>
            </a:r>
            <a:r>
              <a:rPr lang="en-US" dirty="0" smtClean="0">
                <a:solidFill>
                  <a:schemeClr val="bg1"/>
                </a:solidFill>
              </a:rPr>
              <a:t>(monotheistic)</a:t>
            </a:r>
          </a:p>
          <a:p>
            <a:pPr marL="285750" indent="-285750">
              <a:buFont typeface="Arial" panose="020B0604020202020204" pitchFamily="34" charset="0"/>
              <a:buChar char="•"/>
            </a:pPr>
            <a:r>
              <a:rPr lang="en-US" dirty="0" smtClean="0">
                <a:solidFill>
                  <a:schemeClr val="bg1"/>
                </a:solidFill>
              </a:rPr>
              <a:t>They denied Jesus dying on the cross</a:t>
            </a:r>
          </a:p>
          <a:p>
            <a:pPr marL="285750" indent="-285750">
              <a:buFont typeface="Arial" panose="020B0604020202020204" pitchFamily="34" charset="0"/>
              <a:buChar char="•"/>
            </a:pPr>
            <a:r>
              <a:rPr lang="en-US" dirty="0" smtClean="0">
                <a:solidFill>
                  <a:schemeClr val="bg1"/>
                </a:solidFill>
              </a:rPr>
              <a:t>They believe</a:t>
            </a:r>
          </a:p>
          <a:p>
            <a:r>
              <a:rPr lang="en-US" dirty="0" smtClean="0">
                <a:solidFill>
                  <a:schemeClr val="bg1"/>
                </a:solidFill>
              </a:rPr>
              <a:t>Jesus will come</a:t>
            </a:r>
          </a:p>
          <a:p>
            <a:r>
              <a:rPr lang="en-US" dirty="0" smtClean="0">
                <a:solidFill>
                  <a:schemeClr val="bg1"/>
                </a:solidFill>
              </a:rPr>
              <a:t>back from Heaven.</a:t>
            </a:r>
            <a:endParaRPr lang="en-US" dirty="0">
              <a:solidFill>
                <a:schemeClr val="bg1"/>
              </a:solidFill>
            </a:endParaRPr>
          </a:p>
        </p:txBody>
      </p:sp>
      <p:pic>
        <p:nvPicPr>
          <p:cNvPr id="13" name="Picture 1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584" y="4610100"/>
            <a:ext cx="2819400" cy="2819400"/>
          </a:xfrm>
          <a:prstGeom prst="rect">
            <a:avLst/>
          </a:prstGeom>
        </p:spPr>
      </p:pic>
    </p:spTree>
    <p:extLst>
      <p:ext uri="{BB962C8B-B14F-4D97-AF65-F5344CB8AC3E}">
        <p14:creationId xmlns:p14="http://schemas.microsoft.com/office/powerpoint/2010/main" val="86082717"/>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6000"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800" fill="hold"/>
                                        <p:tgtEl>
                                          <p:spTgt spid="21"/>
                                        </p:tgtEl>
                                        <p:attrNameLst>
                                          <p:attrName>ppt_x</p:attrName>
                                        </p:attrNameLst>
                                      </p:cBhvr>
                                      <p:tavLst>
                                        <p:tav tm="0">
                                          <p:val>
                                            <p:strVal val="#ppt_x"/>
                                          </p:val>
                                        </p:tav>
                                        <p:tav tm="100000">
                                          <p:val>
                                            <p:strVal val="#ppt_x"/>
                                          </p:val>
                                        </p:tav>
                                      </p:tavLst>
                                    </p:anim>
                                    <p:anim calcmode="lin" valueType="num">
                                      <p:cBhvr additive="base">
                                        <p:cTn id="8" dur="8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46000" fill="hold" grpId="0" nodeType="withEffect">
                                  <p:stCondLst>
                                    <p:cond delay="3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800" fill="hold"/>
                                        <p:tgtEl>
                                          <p:spTgt spid="17"/>
                                        </p:tgtEl>
                                        <p:attrNameLst>
                                          <p:attrName>ppt_x</p:attrName>
                                        </p:attrNameLst>
                                      </p:cBhvr>
                                      <p:tavLst>
                                        <p:tav tm="0">
                                          <p:val>
                                            <p:strVal val="#ppt_x"/>
                                          </p:val>
                                        </p:tav>
                                        <p:tav tm="100000">
                                          <p:val>
                                            <p:strVal val="#ppt_x"/>
                                          </p:val>
                                        </p:tav>
                                      </p:tavLst>
                                    </p:anim>
                                    <p:anim calcmode="lin" valueType="num">
                                      <p:cBhvr additive="base">
                                        <p:cTn id="12" dur="8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decel="46000" fill="hold" grpId="0" nodeType="withEffect">
                                  <p:stCondLst>
                                    <p:cond delay="3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800" fill="hold"/>
                                        <p:tgtEl>
                                          <p:spTgt spid="7"/>
                                        </p:tgtEl>
                                        <p:attrNameLst>
                                          <p:attrName>ppt_x</p:attrName>
                                        </p:attrNameLst>
                                      </p:cBhvr>
                                      <p:tavLst>
                                        <p:tav tm="0">
                                          <p:val>
                                            <p:strVal val="#ppt_x"/>
                                          </p:val>
                                        </p:tav>
                                        <p:tav tm="100000">
                                          <p:val>
                                            <p:strVal val="#ppt_x"/>
                                          </p:val>
                                        </p:tav>
                                      </p:tavLst>
                                    </p:anim>
                                    <p:anim calcmode="lin" valueType="num">
                                      <p:cBhvr additive="base">
                                        <p:cTn id="16" dur="8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1" decel="44000" fill="hold" grpId="0" nodeType="withEffect">
                                  <p:stCondLst>
                                    <p:cond delay="3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800" fill="hold"/>
                                        <p:tgtEl>
                                          <p:spTgt spid="14"/>
                                        </p:tgtEl>
                                        <p:attrNameLst>
                                          <p:attrName>ppt_x</p:attrName>
                                        </p:attrNameLst>
                                      </p:cBhvr>
                                      <p:tavLst>
                                        <p:tav tm="0">
                                          <p:val>
                                            <p:strVal val="#ppt_x"/>
                                          </p:val>
                                        </p:tav>
                                        <p:tav tm="100000">
                                          <p:val>
                                            <p:strVal val="#ppt_x"/>
                                          </p:val>
                                        </p:tav>
                                      </p:tavLst>
                                    </p:anim>
                                    <p:anim calcmode="lin" valueType="num">
                                      <p:cBhvr additive="base">
                                        <p:cTn id="20" dur="8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1" decel="44000"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800" fill="hold"/>
                                        <p:tgtEl>
                                          <p:spTgt spid="9"/>
                                        </p:tgtEl>
                                        <p:attrNameLst>
                                          <p:attrName>ppt_x</p:attrName>
                                        </p:attrNameLst>
                                      </p:cBhvr>
                                      <p:tavLst>
                                        <p:tav tm="0">
                                          <p:val>
                                            <p:strVal val="#ppt_x"/>
                                          </p:val>
                                        </p:tav>
                                        <p:tav tm="100000">
                                          <p:val>
                                            <p:strVal val="#ppt_x"/>
                                          </p:val>
                                        </p:tav>
                                      </p:tavLst>
                                    </p:anim>
                                    <p:anim calcmode="lin" valueType="num">
                                      <p:cBhvr additive="base">
                                        <p:cTn id="24" dur="8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8" decel="68000" fill="hold" nodeType="withEffect">
                                  <p:stCondLst>
                                    <p:cond delay="9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800" fill="hold"/>
                                        <p:tgtEl>
                                          <p:spTgt spid="13"/>
                                        </p:tgtEl>
                                        <p:attrNameLst>
                                          <p:attrName>ppt_x</p:attrName>
                                        </p:attrNameLst>
                                      </p:cBhvr>
                                      <p:tavLst>
                                        <p:tav tm="0">
                                          <p:val>
                                            <p:strVal val="0-#ppt_w/2"/>
                                          </p:val>
                                        </p:tav>
                                        <p:tav tm="100000">
                                          <p:val>
                                            <p:strVal val="#ppt_x"/>
                                          </p:val>
                                        </p:tav>
                                      </p:tavLst>
                                    </p:anim>
                                    <p:anim calcmode="lin" valueType="num">
                                      <p:cBhvr additive="base">
                                        <p:cTn id="28" dur="800" fill="hold"/>
                                        <p:tgtEl>
                                          <p:spTgt spid="13"/>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16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5" grpId="0"/>
      <p:bldP spid="17"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0" dirty="0" smtClean="0">
                <a:latin typeface="ScrapItUp" panose="02000603000000000000" pitchFamily="2" charset="0"/>
                <a:ea typeface="ScrapItUp" panose="02000603000000000000" pitchFamily="2" charset="0"/>
              </a:rPr>
              <a:t>Why Sunni and Shi’a separated</a:t>
            </a:r>
            <a:endParaRPr lang="en-US" b="0" dirty="0">
              <a:latin typeface="ScrapItUp" panose="02000603000000000000" pitchFamily="2" charset="0"/>
              <a:ea typeface="ScrapItUp" panose="02000603000000000000" pitchFamily="2" charset="0"/>
            </a:endParaRPr>
          </a:p>
        </p:txBody>
      </p:sp>
      <p:sp>
        <p:nvSpPr>
          <p:cNvPr id="5" name="Content Placeholder 4"/>
          <p:cNvSpPr>
            <a:spLocks noGrp="1"/>
          </p:cNvSpPr>
          <p:nvPr>
            <p:ph sz="half" idx="1"/>
          </p:nvPr>
        </p:nvSpPr>
        <p:spPr/>
        <p:txBody>
          <a:bodyPr>
            <a:normAutofit/>
          </a:bodyPr>
          <a:lstStyle/>
          <a:p>
            <a:r>
              <a:rPr lang="en-US" sz="2800" dirty="0" smtClean="0">
                <a:latin typeface="Cutie Patootie" panose="02000603000000000000" pitchFamily="2" charset="0"/>
                <a:ea typeface="Cutie Patootie" panose="02000603000000000000" pitchFamily="2" charset="0"/>
              </a:rPr>
              <a:t>The two groups separated because they had disagreements about who should be leader after Muhammad died.</a:t>
            </a:r>
          </a:p>
          <a:p>
            <a:r>
              <a:rPr lang="en-US" sz="2800" dirty="0" smtClean="0">
                <a:latin typeface="Cutie Patootie" panose="02000603000000000000" pitchFamily="2" charset="0"/>
                <a:ea typeface="Cutie Patootie" panose="02000603000000000000" pitchFamily="2" charset="0"/>
              </a:rPr>
              <a:t>Standard: SS7gf- D </a:t>
            </a:r>
            <a:endParaRPr lang="en-US" sz="2800" dirty="0">
              <a:latin typeface="Cutie Patootie" panose="02000603000000000000" pitchFamily="2" charset="0"/>
              <a:ea typeface="Cutie Patootie" panose="02000603000000000000"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447800"/>
            <a:ext cx="4377454" cy="3435350"/>
          </a:xfrm>
          <a:prstGeom prst="rect">
            <a:avLst/>
          </a:prstGeom>
        </p:spPr>
      </p:pic>
    </p:spTree>
    <p:extLst>
      <p:ext uri="{BB962C8B-B14F-4D97-AF65-F5344CB8AC3E}">
        <p14:creationId xmlns:p14="http://schemas.microsoft.com/office/powerpoint/2010/main" val="2641448982"/>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p:txBody>
          <a:bodyPr>
            <a:normAutofit/>
          </a:bodyPr>
          <a:lstStyle/>
          <a:p>
            <a:r>
              <a:rPr lang="en-US" sz="1500" dirty="0" smtClean="0"/>
              <a:t>Muhammad is the founder. He is an Arabic prophet. Muslim is the name for the followers. Qur'an is the Holy book for Islam. There is two types, Sunni and Shi’a.</a:t>
            </a:r>
            <a:endParaRPr lang="en-US" sz="1500" dirty="0"/>
          </a:p>
        </p:txBody>
      </p:sp>
      <p:sp>
        <p:nvSpPr>
          <p:cNvPr id="7" name="Title 6"/>
          <p:cNvSpPr>
            <a:spLocks noGrp="1"/>
          </p:cNvSpPr>
          <p:nvPr>
            <p:ph type="title"/>
          </p:nvPr>
        </p:nvSpPr>
        <p:spPr/>
        <p:txBody>
          <a:bodyPr/>
          <a:lstStyle/>
          <a:p>
            <a:r>
              <a:rPr lang="en-US" b="0" dirty="0" smtClean="0">
                <a:latin typeface="ScrapItUp" panose="02000603000000000000" pitchFamily="2" charset="0"/>
                <a:ea typeface="ScrapItUp" panose="02000603000000000000" pitchFamily="2" charset="0"/>
              </a:rPr>
              <a:t>Religion</a:t>
            </a:r>
            <a:endParaRPr lang="en-US" b="0" dirty="0">
              <a:latin typeface="ScrapItUp" panose="02000603000000000000" pitchFamily="2" charset="0"/>
              <a:ea typeface="ScrapItUp" panose="02000603000000000000" pitchFamily="2" charset="0"/>
            </a:endParaRPr>
          </a:p>
        </p:txBody>
      </p:sp>
      <p:sp>
        <p:nvSpPr>
          <p:cNvPr id="41" name="Text Placeholder 40"/>
          <p:cNvSpPr>
            <a:spLocks noGrp="1"/>
          </p:cNvSpPr>
          <p:nvPr>
            <p:ph type="body" sz="quarter" idx="16"/>
          </p:nvPr>
        </p:nvSpPr>
        <p:spPr/>
        <p:txBody>
          <a:bodyPr>
            <a:normAutofit fontScale="85000" lnSpcReduction="20000"/>
          </a:bodyPr>
          <a:lstStyle/>
          <a:p>
            <a:r>
              <a:rPr lang="en-US" dirty="0" smtClean="0"/>
              <a:t>Followers of this religious group believe in 1 god (monotheism.)  The Torah is the first five books in the Hebrew scripture. Abraham founded Judaism. Judah is the origin of the name. The diaspora is the scattering of Jews to other parts of the world.</a:t>
            </a:r>
            <a:endParaRPr lang="en-US" dirty="0"/>
          </a:p>
        </p:txBody>
      </p:sp>
      <p:sp>
        <p:nvSpPr>
          <p:cNvPr id="42" name="Text Placeholder 41"/>
          <p:cNvSpPr>
            <a:spLocks noGrp="1"/>
          </p:cNvSpPr>
          <p:nvPr>
            <p:ph type="body" sz="quarter" idx="17"/>
          </p:nvPr>
        </p:nvSpPr>
        <p:spPr/>
        <p:txBody>
          <a:bodyPr>
            <a:normAutofit/>
          </a:bodyPr>
          <a:lstStyle/>
          <a:p>
            <a:r>
              <a:rPr lang="en-US" sz="1500" dirty="0" smtClean="0"/>
              <a:t>The founder is Jesus. He was sentenced to death because people didn’t like his message. The Bible is the Holy book.</a:t>
            </a:r>
            <a:endParaRPr lang="en-US" sz="1500" dirty="0"/>
          </a:p>
        </p:txBody>
      </p:sp>
      <p:sp>
        <p:nvSpPr>
          <p:cNvPr id="8" name="Text Placeholder 7"/>
          <p:cNvSpPr>
            <a:spLocks noGrp="1"/>
          </p:cNvSpPr>
          <p:nvPr>
            <p:ph type="body" sz="quarter" idx="13"/>
          </p:nvPr>
        </p:nvSpPr>
        <p:spPr>
          <a:xfrm>
            <a:off x="990600" y="1028700"/>
            <a:ext cx="7620000" cy="457200"/>
          </a:xfrm>
        </p:spPr>
        <p:txBody>
          <a:bodyPr/>
          <a:lstStyle/>
          <a:p>
            <a:r>
              <a:rPr lang="en-US" dirty="0" smtClean="0">
                <a:latin typeface="Cutie Patootie" panose="02000603000000000000" pitchFamily="2" charset="0"/>
                <a:ea typeface="Cutie Patootie" panose="02000603000000000000" pitchFamily="2" charset="0"/>
              </a:rPr>
              <a:t>Of Southwest Asia</a:t>
            </a:r>
            <a:endParaRPr lang="en-US" dirty="0">
              <a:latin typeface="Cutie Patootie" panose="02000603000000000000" pitchFamily="2" charset="0"/>
              <a:ea typeface="Cutie Patootie" panose="02000603000000000000" pitchFamily="2" charset="0"/>
            </a:endParaRPr>
          </a:p>
        </p:txBody>
      </p:sp>
      <p:sp>
        <p:nvSpPr>
          <p:cNvPr id="24" name="Flowchart: Delay 23"/>
          <p:cNvSpPr/>
          <p:nvPr/>
        </p:nvSpPr>
        <p:spPr>
          <a:xfrm>
            <a:off x="1219200" y="1676400"/>
            <a:ext cx="1219200" cy="533400"/>
          </a:xfrm>
          <a:prstGeom prst="flowChartDelay">
            <a:avLst/>
          </a:prstGeom>
          <a:gradFill>
            <a:gsLst>
              <a:gs pos="0">
                <a:schemeClr val="accent1">
                  <a:lumMod val="50000"/>
                </a:schemeClr>
              </a:gs>
              <a:gs pos="80000">
                <a:schemeClr val="accent1">
                  <a:lumMod val="60000"/>
                  <a:lumOff val="40000"/>
                </a:schemeClr>
              </a:gs>
              <a:gs pos="100000">
                <a:schemeClr val="accent1">
                  <a:lumMod val="40000"/>
                  <a:lumOff val="6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solidFill>
                  <a:schemeClr val="bg1"/>
                </a:solidFill>
              </a:rPr>
              <a:t>Judaism</a:t>
            </a:r>
            <a:r>
              <a:rPr lang="en-US" sz="1600" dirty="0" smtClean="0">
                <a:solidFill>
                  <a:schemeClr val="bg1"/>
                </a:solidFill>
              </a:rPr>
              <a:t> </a:t>
            </a:r>
            <a:endParaRPr lang="en-US" sz="1600" dirty="0">
              <a:solidFill>
                <a:schemeClr val="bg1"/>
              </a:solidFill>
            </a:endParaRPr>
          </a:p>
        </p:txBody>
      </p:sp>
      <p:sp>
        <p:nvSpPr>
          <p:cNvPr id="25" name="Flowchart: Delay 24"/>
          <p:cNvSpPr/>
          <p:nvPr/>
        </p:nvSpPr>
        <p:spPr>
          <a:xfrm>
            <a:off x="1219200" y="2514600"/>
            <a:ext cx="1219200" cy="533400"/>
          </a:xfrm>
          <a:prstGeom prst="flowChartDelay">
            <a:avLst/>
          </a:prstGeom>
          <a:gradFill>
            <a:gsLst>
              <a:gs pos="0">
                <a:schemeClr val="accent1">
                  <a:lumMod val="50000"/>
                </a:schemeClr>
              </a:gs>
              <a:gs pos="80000">
                <a:schemeClr val="accent1">
                  <a:lumMod val="60000"/>
                  <a:lumOff val="40000"/>
                </a:schemeClr>
              </a:gs>
              <a:gs pos="100000">
                <a:schemeClr val="accent1">
                  <a:lumMod val="40000"/>
                  <a:lumOff val="6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solidFill>
                  <a:schemeClr val="bg1"/>
                </a:solidFill>
              </a:rPr>
              <a:t>Christianity</a:t>
            </a:r>
            <a:endParaRPr lang="en-US" sz="1200" dirty="0">
              <a:solidFill>
                <a:schemeClr val="bg1"/>
              </a:solidFill>
            </a:endParaRPr>
          </a:p>
        </p:txBody>
      </p:sp>
      <p:sp>
        <p:nvSpPr>
          <p:cNvPr id="31" name="Flowchart: Delay 30"/>
          <p:cNvSpPr/>
          <p:nvPr/>
        </p:nvSpPr>
        <p:spPr>
          <a:xfrm>
            <a:off x="1219200" y="3352800"/>
            <a:ext cx="1219200" cy="533400"/>
          </a:xfrm>
          <a:prstGeom prst="flowChartDelay">
            <a:avLst/>
          </a:prstGeom>
          <a:gradFill>
            <a:gsLst>
              <a:gs pos="0">
                <a:schemeClr val="accent1">
                  <a:lumMod val="50000"/>
                </a:schemeClr>
              </a:gs>
              <a:gs pos="80000">
                <a:schemeClr val="accent1">
                  <a:lumMod val="60000"/>
                  <a:lumOff val="40000"/>
                </a:schemeClr>
              </a:gs>
              <a:gs pos="100000">
                <a:schemeClr val="accent1">
                  <a:lumMod val="40000"/>
                  <a:lumOff val="6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solidFill>
                  <a:schemeClr val="bg1"/>
                </a:solidFill>
              </a:rPr>
              <a:t>Islam</a:t>
            </a:r>
            <a:endParaRPr lang="en-US" sz="12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700" y="3886200"/>
            <a:ext cx="1981200" cy="1981200"/>
          </a:xfrm>
          <a:prstGeom prst="rect">
            <a:avLst/>
          </a:prstGeom>
        </p:spPr>
      </p:pic>
      <p:sp>
        <p:nvSpPr>
          <p:cNvPr id="4" name="TextBox 3"/>
          <p:cNvSpPr txBox="1"/>
          <p:nvPr/>
        </p:nvSpPr>
        <p:spPr>
          <a:xfrm>
            <a:off x="7086600" y="5410200"/>
            <a:ext cx="2209800" cy="369332"/>
          </a:xfrm>
          <a:prstGeom prst="rect">
            <a:avLst/>
          </a:prstGeom>
          <a:noFill/>
        </p:spPr>
        <p:txBody>
          <a:bodyPr wrap="square" rtlCol="0">
            <a:spAutoFit/>
          </a:bodyPr>
          <a:lstStyle/>
          <a:p>
            <a:r>
              <a:rPr lang="en-US" dirty="0" smtClean="0">
                <a:solidFill>
                  <a:srgbClr val="000066"/>
                </a:solidFill>
                <a:latin typeface="Cutie Patootie" panose="02000603000000000000" pitchFamily="2" charset="0"/>
                <a:ea typeface="Cutie Patootie" panose="02000603000000000000" pitchFamily="2" charset="0"/>
              </a:rPr>
              <a:t>Standard: SS7g8 C</a:t>
            </a:r>
            <a:endParaRPr lang="en-US"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2113170420"/>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76200"/>
            <a:ext cx="7772400" cy="1362075"/>
          </a:xfrm>
        </p:spPr>
        <p:txBody>
          <a:bodyPr>
            <a:normAutofit/>
          </a:bodyPr>
          <a:lstStyle/>
          <a:p>
            <a:pPr algn="ctr"/>
            <a:r>
              <a:rPr lang="en-US" b="0" dirty="0" smtClean="0">
                <a:latin typeface="ScrapItUp" panose="02000603000000000000" pitchFamily="2" charset="0"/>
                <a:ea typeface="ScrapItUp" panose="02000603000000000000" pitchFamily="2" charset="0"/>
              </a:rPr>
              <a:t>How does literacy rate affect standard of living?</a:t>
            </a:r>
            <a:endParaRPr lang="en-US" b="0" dirty="0">
              <a:latin typeface="ScrapItUp" panose="02000603000000000000" pitchFamily="2" charset="0"/>
              <a:ea typeface="ScrapItUp" panose="02000603000000000000" pitchFamily="2" charset="0"/>
            </a:endParaRPr>
          </a:p>
        </p:txBody>
      </p:sp>
      <p:sp>
        <p:nvSpPr>
          <p:cNvPr id="5" name="Text Placeholder 4"/>
          <p:cNvSpPr>
            <a:spLocks noGrp="1"/>
          </p:cNvSpPr>
          <p:nvPr>
            <p:ph type="body" idx="1"/>
          </p:nvPr>
        </p:nvSpPr>
        <p:spPr>
          <a:xfrm>
            <a:off x="889886" y="2331244"/>
            <a:ext cx="7772400" cy="1500187"/>
          </a:xfrm>
        </p:spPr>
        <p:txBody>
          <a:bodyPr>
            <a:noAutofit/>
          </a:bodyPr>
          <a:lstStyle/>
          <a:p>
            <a:pPr algn="ctr"/>
            <a:r>
              <a:rPr lang="en-US" sz="2800" dirty="0">
                <a:solidFill>
                  <a:srgbClr val="000066"/>
                </a:solidFill>
                <a:latin typeface="Cutie Patootie" panose="02000603000000000000" pitchFamily="2" charset="0"/>
                <a:ea typeface="Cutie Patootie" panose="02000603000000000000" pitchFamily="2" charset="0"/>
              </a:rPr>
              <a:t>The literacy rate </a:t>
            </a:r>
            <a:r>
              <a:rPr lang="en-US" sz="2800" dirty="0" smtClean="0">
                <a:solidFill>
                  <a:srgbClr val="000066"/>
                </a:solidFill>
                <a:latin typeface="Cutie Patootie" panose="02000603000000000000" pitchFamily="2" charset="0"/>
                <a:ea typeface="Cutie Patootie" panose="02000603000000000000" pitchFamily="2" charset="0"/>
              </a:rPr>
              <a:t>of a country </a:t>
            </a:r>
            <a:r>
              <a:rPr lang="en-US" sz="2800" dirty="0">
                <a:solidFill>
                  <a:srgbClr val="000066"/>
                </a:solidFill>
                <a:latin typeface="Cutie Patootie" panose="02000603000000000000" pitchFamily="2" charset="0"/>
                <a:ea typeface="Cutie Patootie" panose="02000603000000000000" pitchFamily="2" charset="0"/>
              </a:rPr>
              <a:t>affects the standard of living by raising it. This is because there are more, better, and more advanced jobs open to a individual or population that has a higher literacy rate, especially high-paying jobs.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648200"/>
            <a:ext cx="2809094" cy="24579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428" y="4724400"/>
            <a:ext cx="2846572" cy="24907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4800600"/>
            <a:ext cx="2846572" cy="2490750"/>
          </a:xfrm>
          <a:prstGeom prst="rect">
            <a:avLst/>
          </a:prstGeom>
        </p:spPr>
      </p:pic>
      <p:sp>
        <p:nvSpPr>
          <p:cNvPr id="2" name="TextBox 1"/>
          <p:cNvSpPr txBox="1"/>
          <p:nvPr/>
        </p:nvSpPr>
        <p:spPr>
          <a:xfrm>
            <a:off x="7401706" y="6172200"/>
            <a:ext cx="1828800" cy="369332"/>
          </a:xfrm>
          <a:prstGeom prst="rect">
            <a:avLst/>
          </a:prstGeom>
          <a:noFill/>
        </p:spPr>
        <p:txBody>
          <a:bodyPr wrap="square" rtlCol="0">
            <a:spAutoFit/>
          </a:bodyPr>
          <a:lstStyle/>
          <a:p>
            <a:r>
              <a:rPr lang="en-US" sz="1800" kern="1200" dirty="0" smtClean="0">
                <a:solidFill>
                  <a:srgbClr val="000066"/>
                </a:solidFill>
                <a:latin typeface="Cutie Patootie" panose="02000603000000000000" pitchFamily="2" charset="0"/>
                <a:ea typeface="Cutie Patootie" panose="02000603000000000000" pitchFamily="2" charset="0"/>
              </a:rPr>
              <a:t>Standard: SS7G8-E</a:t>
            </a:r>
            <a:endParaRPr lang="en-US" sz="1800" kern="1200"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2805189822"/>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4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
                                        <p:tgtEl>
                                          <p:spTgt spid="9"/>
                                        </p:tgtEl>
                                      </p:cBhvr>
                                    </p:animEffect>
                                    <p:anim calcmode="lin" valueType="num">
                                      <p:cBhvr>
                                        <p:cTn id="15" dur="400" fill="hold"/>
                                        <p:tgtEl>
                                          <p:spTgt spid="9"/>
                                        </p:tgtEl>
                                        <p:attrNameLst>
                                          <p:attrName>ppt_x</p:attrName>
                                        </p:attrNameLst>
                                      </p:cBhvr>
                                      <p:tavLst>
                                        <p:tav tm="0">
                                          <p:val>
                                            <p:strVal val="#ppt_x"/>
                                          </p:val>
                                        </p:tav>
                                        <p:tav tm="100000">
                                          <p:val>
                                            <p:strVal val="#ppt_x"/>
                                          </p:val>
                                        </p:tav>
                                      </p:tavLst>
                                    </p:anim>
                                    <p:anim calcmode="lin" valueType="num">
                                      <p:cBhvr>
                                        <p:cTn id="16" dur="400" fill="hold"/>
                                        <p:tgtEl>
                                          <p:spTgt spid="9"/>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7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
                                        <p:tgtEl>
                                          <p:spTgt spid="10"/>
                                        </p:tgtEl>
                                      </p:cBhvr>
                                    </p:animEffect>
                                    <p:anim calcmode="lin" valueType="num">
                                      <p:cBhvr>
                                        <p:cTn id="22" dur="400" fill="hold"/>
                                        <p:tgtEl>
                                          <p:spTgt spid="10"/>
                                        </p:tgtEl>
                                        <p:attrNameLst>
                                          <p:attrName>ppt_x</p:attrName>
                                        </p:attrNameLst>
                                      </p:cBhvr>
                                      <p:tavLst>
                                        <p:tav tm="0">
                                          <p:val>
                                            <p:strVal val="#ppt_x"/>
                                          </p:val>
                                        </p:tav>
                                        <p:tav tm="100000">
                                          <p:val>
                                            <p:strVal val="#ppt_x"/>
                                          </p:val>
                                        </p:tav>
                                      </p:tavLst>
                                    </p:anim>
                                    <p:anim calcmode="lin" valueType="num">
                                      <p:cBhvr>
                                        <p:cTn id="23" dur="400" fill="hold"/>
                                        <p:tgtEl>
                                          <p:spTgt spid="10"/>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1428874779"/>
              </p:ext>
            </p:extLst>
          </p:nvPr>
        </p:nvGraphicFramePr>
        <p:xfrm>
          <a:off x="3745832" y="140369"/>
          <a:ext cx="5673725" cy="624334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Most practice Islam</a:t>
            </a:r>
          </a:p>
          <a:p>
            <a:pPr marL="285750" indent="-28575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Small numbers practice other religions</a:t>
            </a:r>
          </a:p>
          <a:p>
            <a:pPr marL="285750" indent="-28575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Not all Arabs are Muslims</a:t>
            </a:r>
          </a:p>
          <a:p>
            <a:pPr marL="285750" indent="-28575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Not all Muslims are Arabs</a:t>
            </a:r>
          </a:p>
          <a:p>
            <a:endParaRPr lang="en-US" sz="2400" dirty="0" smtClean="0">
              <a:solidFill>
                <a:srgbClr val="000066"/>
              </a:solidFill>
              <a:latin typeface="Cutie Patootie" panose="02000603000000000000" pitchFamily="2" charset="0"/>
              <a:ea typeface="Cutie Patootie" panose="02000603000000000000" pitchFamily="2" charset="0"/>
            </a:endParaRPr>
          </a:p>
          <a:p>
            <a:pPr marL="342900" indent="-34290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Most Arabs whether they are Muslim or Christian, speak Arabic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2" name="TextBox 1"/>
          <p:cNvSpPr txBox="1"/>
          <p:nvPr/>
        </p:nvSpPr>
        <p:spPr>
          <a:xfrm>
            <a:off x="742950" y="312956"/>
            <a:ext cx="2398713" cy="990600"/>
          </a:xfrm>
          <a:prstGeom prst="rect">
            <a:avLst/>
          </a:prstGeom>
          <a:noFill/>
        </p:spPr>
        <p:txBody>
          <a:bodyPr wrap="square" rtlCol="0">
            <a:spAutoFit/>
          </a:bodyPr>
          <a:lstStyle/>
          <a:p>
            <a:endParaRPr lang="en-US" dirty="0"/>
          </a:p>
        </p:txBody>
      </p:sp>
      <p:sp>
        <p:nvSpPr>
          <p:cNvPr id="3" name="TextBox 2"/>
          <p:cNvSpPr txBox="1"/>
          <p:nvPr/>
        </p:nvSpPr>
        <p:spPr>
          <a:xfrm>
            <a:off x="1428750" y="779244"/>
            <a:ext cx="1828800" cy="646331"/>
          </a:xfrm>
          <a:prstGeom prst="rect">
            <a:avLst/>
          </a:prstGeom>
          <a:noFill/>
        </p:spPr>
        <p:txBody>
          <a:bodyPr wrap="square" rtlCol="0">
            <a:spAutoFit/>
          </a:bodyPr>
          <a:lstStyle/>
          <a:p>
            <a:r>
              <a:rPr lang="en-US" sz="3600" kern="1200" dirty="0" smtClean="0">
                <a:solidFill>
                  <a:srgbClr val="000066"/>
                </a:solidFill>
                <a:latin typeface="ScrapItUp" panose="02000603000000000000" pitchFamily="2" charset="0"/>
                <a:ea typeface="ScrapItUp" panose="02000603000000000000" pitchFamily="2" charset="0"/>
              </a:rPr>
              <a:t>Arabs</a:t>
            </a:r>
            <a:endParaRPr lang="en-US" sz="3600" kern="1200" dirty="0">
              <a:solidFill>
                <a:srgbClr val="000066"/>
              </a:solidFill>
              <a:latin typeface="ScrapItUp" panose="02000603000000000000" pitchFamily="2" charset="0"/>
              <a:ea typeface="ScrapItUp" panose="02000603000000000000" pitchFamily="2" charset="0"/>
            </a:endParaRPr>
          </a:p>
        </p:txBody>
      </p:sp>
      <p:sp>
        <p:nvSpPr>
          <p:cNvPr id="4" name="TextBox 3"/>
          <p:cNvSpPr txBox="1"/>
          <p:nvPr/>
        </p:nvSpPr>
        <p:spPr>
          <a:xfrm>
            <a:off x="3962400" y="1435100"/>
            <a:ext cx="24384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Tend to be less strict about certain Islamic practices</a:t>
            </a:r>
          </a:p>
          <a:p>
            <a:pPr marL="342900" indent="-342900">
              <a:buFont typeface="Arial" panose="020B0604020202020204" pitchFamily="34" charset="0"/>
              <a:buChar char="•"/>
            </a:pPr>
            <a:endParaRPr lang="en-US" sz="2400" kern="1200" dirty="0">
              <a:solidFill>
                <a:srgbClr val="000066"/>
              </a:solidFill>
              <a:latin typeface="Cutie Patootie" panose="02000603000000000000" pitchFamily="2" charset="0"/>
              <a:ea typeface="Cutie Patootie" panose="02000603000000000000" pitchFamily="2" charset="0"/>
            </a:endParaRPr>
          </a:p>
          <a:p>
            <a:pPr marL="342900" indent="-34290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Kurds of SW Asia descendants of Medes ancient Iranian people. </a:t>
            </a:r>
            <a:endParaRPr lang="en-US" sz="2400" kern="1200" dirty="0">
              <a:solidFill>
                <a:srgbClr val="000066"/>
              </a:solidFill>
              <a:latin typeface="Cutie Patootie" panose="02000603000000000000" pitchFamily="2" charset="0"/>
              <a:ea typeface="Cutie Patootie" panose="02000603000000000000" pitchFamily="2" charset="0"/>
            </a:endParaRPr>
          </a:p>
        </p:txBody>
      </p:sp>
      <p:sp>
        <p:nvSpPr>
          <p:cNvPr id="5" name="TextBox 4"/>
          <p:cNvSpPr txBox="1"/>
          <p:nvPr/>
        </p:nvSpPr>
        <p:spPr>
          <a:xfrm>
            <a:off x="4495800" y="779244"/>
            <a:ext cx="1676400" cy="646331"/>
          </a:xfrm>
          <a:prstGeom prst="rect">
            <a:avLst/>
          </a:prstGeom>
          <a:noFill/>
        </p:spPr>
        <p:txBody>
          <a:bodyPr wrap="square" rtlCol="0">
            <a:spAutoFit/>
          </a:bodyPr>
          <a:lstStyle/>
          <a:p>
            <a:r>
              <a:rPr lang="en-US" sz="3600" kern="1200" dirty="0" smtClean="0">
                <a:solidFill>
                  <a:srgbClr val="000066"/>
                </a:solidFill>
                <a:latin typeface="ScrapItUp" panose="02000603000000000000" pitchFamily="2" charset="0"/>
                <a:ea typeface="ScrapItUp" panose="02000603000000000000" pitchFamily="2" charset="0"/>
              </a:rPr>
              <a:t>Kurds</a:t>
            </a:r>
            <a:endParaRPr lang="en-US" sz="3600" kern="1200" dirty="0">
              <a:solidFill>
                <a:srgbClr val="000066"/>
              </a:solidFill>
              <a:latin typeface="ScrapItUp" panose="02000603000000000000" pitchFamily="2" charset="0"/>
              <a:ea typeface="ScrapItUp" panose="02000603000000000000" pitchFamily="2" charset="0"/>
            </a:endParaRPr>
          </a:p>
        </p:txBody>
      </p:sp>
      <p:sp>
        <p:nvSpPr>
          <p:cNvPr id="6" name="TextBox 5"/>
          <p:cNvSpPr txBox="1"/>
          <p:nvPr/>
        </p:nvSpPr>
        <p:spPr>
          <a:xfrm>
            <a:off x="7086600" y="779243"/>
            <a:ext cx="2057400" cy="646331"/>
          </a:xfrm>
          <a:prstGeom prst="rect">
            <a:avLst/>
          </a:prstGeom>
          <a:noFill/>
        </p:spPr>
        <p:txBody>
          <a:bodyPr wrap="square" rtlCol="0">
            <a:spAutoFit/>
          </a:bodyPr>
          <a:lstStyle/>
          <a:p>
            <a:r>
              <a:rPr lang="en-US" sz="3600" dirty="0" smtClean="0">
                <a:solidFill>
                  <a:srgbClr val="000066"/>
                </a:solidFill>
                <a:latin typeface="ScrapItUp" panose="02000603000000000000" pitchFamily="2" charset="0"/>
                <a:ea typeface="ScrapItUp" panose="02000603000000000000" pitchFamily="2" charset="0"/>
              </a:rPr>
              <a:t>Persians</a:t>
            </a:r>
            <a:endParaRPr lang="en-US" sz="3600" dirty="0">
              <a:solidFill>
                <a:srgbClr val="000066"/>
              </a:solidFill>
              <a:latin typeface="ScrapItUp" panose="02000603000000000000" pitchFamily="2" charset="0"/>
              <a:ea typeface="ScrapItUp" panose="02000603000000000000" pitchFamily="2" charset="0"/>
            </a:endParaRPr>
          </a:p>
        </p:txBody>
      </p:sp>
      <p:sp>
        <p:nvSpPr>
          <p:cNvPr id="8" name="TextBox 7"/>
          <p:cNvSpPr txBox="1"/>
          <p:nvPr/>
        </p:nvSpPr>
        <p:spPr>
          <a:xfrm>
            <a:off x="6477000" y="1600200"/>
            <a:ext cx="24384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Most Persians in Iran practice Shi’a but some practice Sunni</a:t>
            </a:r>
          </a:p>
          <a:p>
            <a:pPr marL="285750" indent="-285750">
              <a:buFont typeface="Arial" panose="020B0604020202020204" pitchFamily="34" charset="0"/>
              <a:buChar char="•"/>
            </a:pPr>
            <a:r>
              <a:rPr lang="en-US" sz="2400" dirty="0" smtClean="0">
                <a:solidFill>
                  <a:srgbClr val="000066"/>
                </a:solidFill>
                <a:latin typeface="Cutie Patootie" panose="02000603000000000000" pitchFamily="2" charset="0"/>
                <a:ea typeface="Cutie Patootie" panose="02000603000000000000" pitchFamily="2" charset="0"/>
              </a:rPr>
              <a:t>In other religions Persian women have faced many challenges as a result of strict cultural and religious practice</a:t>
            </a:r>
            <a:endParaRPr lang="en-US" dirty="0">
              <a:latin typeface="Cutie Patootie" panose="02000603000000000000" pitchFamily="2" charset="0"/>
              <a:ea typeface="Cutie Patootie" panose="02000603000000000000" pitchFamily="2" charset="0"/>
            </a:endParaRPr>
          </a:p>
        </p:txBody>
      </p:sp>
      <p:sp>
        <p:nvSpPr>
          <p:cNvPr id="11" name="TextBox 10"/>
          <p:cNvSpPr txBox="1"/>
          <p:nvPr/>
        </p:nvSpPr>
        <p:spPr>
          <a:xfrm>
            <a:off x="2333625" y="176430"/>
            <a:ext cx="6477000" cy="646331"/>
          </a:xfrm>
          <a:prstGeom prst="rect">
            <a:avLst/>
          </a:prstGeom>
          <a:noFill/>
        </p:spPr>
        <p:txBody>
          <a:bodyPr wrap="square" rtlCol="0">
            <a:spAutoFit/>
          </a:bodyPr>
          <a:lstStyle/>
          <a:p>
            <a:r>
              <a:rPr lang="en-US" sz="3600" dirty="0" smtClean="0">
                <a:solidFill>
                  <a:srgbClr val="000066"/>
                </a:solidFill>
                <a:latin typeface="ScrapItUp" panose="02000603000000000000" pitchFamily="2" charset="0"/>
                <a:ea typeface="ScrapItUp" panose="02000603000000000000" pitchFamily="2" charset="0"/>
              </a:rPr>
              <a:t>Diversities of Ethnic Groups</a:t>
            </a:r>
            <a:endParaRPr lang="en-US" sz="3600" dirty="0">
              <a:solidFill>
                <a:srgbClr val="000066"/>
              </a:solidFill>
              <a:latin typeface="ScrapItUp" panose="02000603000000000000" pitchFamily="2" charset="0"/>
              <a:ea typeface="ScrapItUp" panose="02000603000000000000" pitchFamily="2" charset="0"/>
            </a:endParaRPr>
          </a:p>
        </p:txBody>
      </p:sp>
      <p:sp>
        <p:nvSpPr>
          <p:cNvPr id="12" name="TextBox 11"/>
          <p:cNvSpPr txBox="1"/>
          <p:nvPr/>
        </p:nvSpPr>
        <p:spPr>
          <a:xfrm>
            <a:off x="7353300" y="5570518"/>
            <a:ext cx="3124200" cy="369332"/>
          </a:xfrm>
          <a:prstGeom prst="rect">
            <a:avLst/>
          </a:prstGeom>
          <a:noFill/>
        </p:spPr>
        <p:txBody>
          <a:bodyPr wrap="square" rtlCol="0">
            <a:spAutoFit/>
          </a:bodyPr>
          <a:lstStyle/>
          <a:p>
            <a:r>
              <a:rPr lang="en-US" dirty="0" smtClean="0">
                <a:solidFill>
                  <a:srgbClr val="000066"/>
                </a:solidFill>
                <a:latin typeface="Cutie Patootie" panose="02000603000000000000" pitchFamily="2" charset="0"/>
                <a:ea typeface="Cutie Patootie" panose="02000603000000000000" pitchFamily="2" charset="0"/>
              </a:rPr>
              <a:t>Standard: SS7G8- B</a:t>
            </a:r>
            <a:endParaRPr lang="en-US"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3014160141"/>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10">
                                            <p:graphicEl>
                                              <a:chart seriesIdx="-4" categoryIdx="0" bldStep="category"/>
                                            </p:graphicEl>
                                          </p:spTgt>
                                        </p:tgtEl>
                                        <p:attrNameLst>
                                          <p:attrName>style.visibility</p:attrName>
                                        </p:attrNameLst>
                                      </p:cBhvr>
                                      <p:to>
                                        <p:strVal val="visible"/>
                                      </p:to>
                                    </p:set>
                                    <p:anim calcmode="lin" valueType="num">
                                      <p:cBhvr>
                                        <p:cTn id="7" dur="500" fill="hold"/>
                                        <p:tgtEl>
                                          <p:spTgt spid="10">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8" dur="500" fill="hold"/>
                                        <p:tgtEl>
                                          <p:spTgt spid="10">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9" dur="500"/>
                                        <p:tgtEl>
                                          <p:spTgt spid="10">
                                            <p:graphicEl>
                                              <a:chart seriesIdx="-4" categoryIdx="0" bldStep="category"/>
                                            </p:graphicEl>
                                          </p:spTgt>
                                        </p:tgtEl>
                                      </p:cBhvr>
                                    </p:animEffect>
                                  </p:childTnLst>
                                </p:cTn>
                              </p:par>
                              <p:par>
                                <p:cTn id="10" presetID="53" presetClass="entr" presetSubtype="16" fill="hold" grpId="0" nodeType="withEffect">
                                  <p:stCondLst>
                                    <p:cond delay="700"/>
                                  </p:stCondLst>
                                  <p:childTnLst>
                                    <p:set>
                                      <p:cBhvr>
                                        <p:cTn id="11" dur="1" fill="hold">
                                          <p:stCondLst>
                                            <p:cond delay="0"/>
                                          </p:stCondLst>
                                        </p:cTn>
                                        <p:tgtEl>
                                          <p:spTgt spid="10">
                                            <p:graphicEl>
                                              <a:chart seriesIdx="-4" categoryIdx="1" bldStep="category"/>
                                            </p:graphicEl>
                                          </p:spTgt>
                                        </p:tgtEl>
                                        <p:attrNameLst>
                                          <p:attrName>style.visibility</p:attrName>
                                        </p:attrNameLst>
                                      </p:cBhvr>
                                      <p:to>
                                        <p:strVal val="visible"/>
                                      </p:to>
                                    </p:set>
                                    <p:anim calcmode="lin" valueType="num">
                                      <p:cBhvr>
                                        <p:cTn id="12" dur="500" fill="hold"/>
                                        <p:tgtEl>
                                          <p:spTgt spid="10">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3" dur="500" fill="hold"/>
                                        <p:tgtEl>
                                          <p:spTgt spid="10">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14" dur="500"/>
                                        <p:tgtEl>
                                          <p:spTgt spid="10">
                                            <p:graphicEl>
                                              <a:chart seriesIdx="-4" categoryIdx="1" bldStep="category"/>
                                            </p:graphicEl>
                                          </p:spTgt>
                                        </p:tgtEl>
                                      </p:cBhvr>
                                    </p:animEffect>
                                  </p:childTnLst>
                                </p:cTn>
                              </p:par>
                              <p:par>
                                <p:cTn id="15" presetID="53" presetClass="entr" presetSubtype="16" fill="hold" grpId="0" nodeType="withEffect">
                                  <p:stCondLst>
                                    <p:cond delay="1100"/>
                                  </p:stCondLst>
                                  <p:childTnLst>
                                    <p:set>
                                      <p:cBhvr>
                                        <p:cTn id="16" dur="1" fill="hold">
                                          <p:stCondLst>
                                            <p:cond delay="0"/>
                                          </p:stCondLst>
                                        </p:cTn>
                                        <p:tgtEl>
                                          <p:spTgt spid="10">
                                            <p:graphicEl>
                                              <a:chart seriesIdx="-4" categoryIdx="2" bldStep="category"/>
                                            </p:graphicEl>
                                          </p:spTgt>
                                        </p:tgtEl>
                                        <p:attrNameLst>
                                          <p:attrName>style.visibility</p:attrName>
                                        </p:attrNameLst>
                                      </p:cBhvr>
                                      <p:to>
                                        <p:strVal val="visible"/>
                                      </p:to>
                                    </p:set>
                                    <p:anim calcmode="lin" valueType="num">
                                      <p:cBhvr>
                                        <p:cTn id="17" dur="500" fill="hold"/>
                                        <p:tgtEl>
                                          <p:spTgt spid="10">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18" dur="500" fill="hold"/>
                                        <p:tgtEl>
                                          <p:spTgt spid="10">
                                            <p:graphicEl>
                                              <a:chart seriesIdx="-4" categoryIdx="2" bldStep="category"/>
                                            </p:graphicEl>
                                          </p:spTgt>
                                        </p:tgtEl>
                                        <p:attrNameLst>
                                          <p:attrName>ppt_h</p:attrName>
                                        </p:attrNameLst>
                                      </p:cBhvr>
                                      <p:tavLst>
                                        <p:tav tm="0">
                                          <p:val>
                                            <p:fltVal val="0"/>
                                          </p:val>
                                        </p:tav>
                                        <p:tav tm="100000">
                                          <p:val>
                                            <p:strVal val="#ppt_h"/>
                                          </p:val>
                                        </p:tav>
                                      </p:tavLst>
                                    </p:anim>
                                    <p:animEffect transition="in" filter="fade">
                                      <p:cBhvr>
                                        <p:cTn id="19" dur="500"/>
                                        <p:tgtEl>
                                          <p:spTgt spid="10">
                                            <p:graphicEl>
                                              <a:chart seriesIdx="-4" categoryIdx="2" bldStep="category"/>
                                            </p:graphicEl>
                                          </p:spTgt>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0">
                                            <p:graphicEl>
                                              <a:chart seriesIdx="-4" categoryIdx="3" bldStep="category"/>
                                            </p:graphicEl>
                                          </p:spTgt>
                                        </p:tgtEl>
                                        <p:attrNameLst>
                                          <p:attrName>style.visibility</p:attrName>
                                        </p:attrNameLst>
                                      </p:cBhvr>
                                      <p:to>
                                        <p:strVal val="visible"/>
                                      </p:to>
                                    </p:set>
                                    <p:anim calcmode="lin" valueType="num">
                                      <p:cBhvr>
                                        <p:cTn id="22" dur="500" fill="hold"/>
                                        <p:tgtEl>
                                          <p:spTgt spid="10">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23" dur="500" fill="hold"/>
                                        <p:tgtEl>
                                          <p:spTgt spid="10">
                                            <p:graphicEl>
                                              <a:chart seriesIdx="-4" categoryIdx="3" bldStep="category"/>
                                            </p:graphicEl>
                                          </p:spTgt>
                                        </p:tgtEl>
                                        <p:attrNameLst>
                                          <p:attrName>ppt_h</p:attrName>
                                        </p:attrNameLst>
                                      </p:cBhvr>
                                      <p:tavLst>
                                        <p:tav tm="0">
                                          <p:val>
                                            <p:fltVal val="0"/>
                                          </p:val>
                                        </p:tav>
                                        <p:tav tm="100000">
                                          <p:val>
                                            <p:strVal val="#ppt_h"/>
                                          </p:val>
                                        </p:tav>
                                      </p:tavLst>
                                    </p:anim>
                                    <p:animEffect transition="in" filter="fade">
                                      <p:cBhvr>
                                        <p:cTn id="24" dur="500"/>
                                        <p:tgtEl>
                                          <p:spTgt spid="10">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animBg="0"/>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noGrp="1"/>
          </p:cNvGraphicFramePr>
          <p:nvPr>
            <p:ph idx="1"/>
            <p:extLst>
              <p:ext uri="{D42A27DB-BD31-4B8C-83A1-F6EECF244321}">
                <p14:modId xmlns:p14="http://schemas.microsoft.com/office/powerpoint/2010/main" val="4183805834"/>
              </p:ext>
            </p:extLst>
          </p:nvPr>
        </p:nvGraphicFramePr>
        <p:xfrm>
          <a:off x="685800" y="-304800"/>
          <a:ext cx="8686800" cy="792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3400" y="4572000"/>
            <a:ext cx="1905000" cy="1905000"/>
          </a:xfrm>
          <a:prstGeom prst="rect">
            <a:avLst/>
          </a:prstGeom>
        </p:spPr>
      </p:pic>
      <p:sp>
        <p:nvSpPr>
          <p:cNvPr id="9" name="TextBox 8"/>
          <p:cNvSpPr txBox="1"/>
          <p:nvPr/>
        </p:nvSpPr>
        <p:spPr>
          <a:xfrm>
            <a:off x="2438400" y="885825"/>
            <a:ext cx="1752600" cy="1077218"/>
          </a:xfrm>
          <a:prstGeom prst="rect">
            <a:avLst/>
          </a:prstGeom>
          <a:noFill/>
        </p:spPr>
        <p:txBody>
          <a:bodyPr wrap="square" rtlCol="0">
            <a:spAutoFit/>
          </a:bodyPr>
          <a:lstStyle/>
          <a:p>
            <a:pPr algn="ctr"/>
            <a:r>
              <a:rPr lang="en-US" sz="3200" dirty="0" smtClean="0">
                <a:solidFill>
                  <a:srgbClr val="000066"/>
                </a:solidFill>
                <a:latin typeface="ScrapItUp" panose="02000603000000000000" pitchFamily="2" charset="0"/>
                <a:ea typeface="ScrapItUp" panose="02000603000000000000" pitchFamily="2" charset="0"/>
              </a:rPr>
              <a:t>Ethnic Groups</a:t>
            </a:r>
            <a:endParaRPr lang="en-US" sz="3200" dirty="0">
              <a:solidFill>
                <a:srgbClr val="000066"/>
              </a:solidFill>
              <a:latin typeface="ScrapItUp" panose="02000603000000000000" pitchFamily="2" charset="0"/>
              <a:ea typeface="ScrapItUp" panose="02000603000000000000" pitchFamily="2" charset="0"/>
            </a:endParaRPr>
          </a:p>
        </p:txBody>
      </p:sp>
      <p:sp>
        <p:nvSpPr>
          <p:cNvPr id="11" name="TextBox 10"/>
          <p:cNvSpPr txBox="1"/>
          <p:nvPr/>
        </p:nvSpPr>
        <p:spPr>
          <a:xfrm>
            <a:off x="6096000" y="847725"/>
            <a:ext cx="1676400" cy="1077218"/>
          </a:xfrm>
          <a:prstGeom prst="rect">
            <a:avLst/>
          </a:prstGeom>
          <a:noFill/>
        </p:spPr>
        <p:txBody>
          <a:bodyPr wrap="square" rtlCol="0">
            <a:spAutoFit/>
          </a:bodyPr>
          <a:lstStyle/>
          <a:p>
            <a:pPr algn="ctr"/>
            <a:r>
              <a:rPr lang="en-US" sz="3200" dirty="0" smtClean="0">
                <a:solidFill>
                  <a:srgbClr val="000066"/>
                </a:solidFill>
                <a:latin typeface="ScrapItUp" panose="02000603000000000000" pitchFamily="2" charset="0"/>
                <a:ea typeface="ScrapItUp" panose="02000603000000000000" pitchFamily="2" charset="0"/>
              </a:rPr>
              <a:t>Religious Groups</a:t>
            </a:r>
            <a:endParaRPr lang="en-US" sz="3200" dirty="0">
              <a:solidFill>
                <a:srgbClr val="000066"/>
              </a:solidFill>
              <a:latin typeface="ScrapItUp" panose="02000603000000000000" pitchFamily="2" charset="0"/>
              <a:ea typeface="ScrapItUp" panose="02000603000000000000" pitchFamily="2" charset="0"/>
            </a:endParaRPr>
          </a:p>
        </p:txBody>
      </p:sp>
      <p:sp>
        <p:nvSpPr>
          <p:cNvPr id="12" name="TextBox 11"/>
          <p:cNvSpPr txBox="1"/>
          <p:nvPr/>
        </p:nvSpPr>
        <p:spPr>
          <a:xfrm>
            <a:off x="1828800" y="2057400"/>
            <a:ext cx="2571750" cy="2308324"/>
          </a:xfrm>
          <a:prstGeom prst="rect">
            <a:avLst/>
          </a:prstGeom>
          <a:noFill/>
        </p:spPr>
        <p:txBody>
          <a:bodyPr wrap="square" rtlCol="0">
            <a:spAutoFit/>
          </a:bodyPr>
          <a:lstStyle/>
          <a:p>
            <a:pPr algn="ctr"/>
            <a:r>
              <a:rPr lang="en-US" dirty="0" smtClean="0">
                <a:solidFill>
                  <a:srgbClr val="000066"/>
                </a:solidFill>
                <a:latin typeface="Cutie Patootie" panose="02000603000000000000" pitchFamily="2" charset="0"/>
                <a:ea typeface="Cutie Patootie" panose="02000603000000000000" pitchFamily="2" charset="0"/>
              </a:rPr>
              <a:t>This is a group of people who share a common culture. These characteristics have been part of their community for generations. They can have many things in common. Shared history common ancestry language, religion, etc.</a:t>
            </a:r>
            <a:endParaRPr lang="en-US" dirty="0">
              <a:solidFill>
                <a:srgbClr val="000066"/>
              </a:solidFill>
              <a:latin typeface="Cutie Patootie" panose="02000603000000000000" pitchFamily="2" charset="0"/>
              <a:ea typeface="Cutie Patootie" panose="02000603000000000000" pitchFamily="2" charset="0"/>
            </a:endParaRPr>
          </a:p>
        </p:txBody>
      </p:sp>
      <p:sp>
        <p:nvSpPr>
          <p:cNvPr id="13" name="TextBox 12"/>
          <p:cNvSpPr txBox="1"/>
          <p:nvPr/>
        </p:nvSpPr>
        <p:spPr>
          <a:xfrm>
            <a:off x="4724400" y="1828800"/>
            <a:ext cx="990600" cy="1569660"/>
          </a:xfrm>
          <a:prstGeom prst="rect">
            <a:avLst/>
          </a:prstGeom>
          <a:noFill/>
        </p:spPr>
        <p:txBody>
          <a:bodyPr wrap="square" rtlCol="0">
            <a:spAutoFit/>
          </a:bodyPr>
          <a:lstStyle/>
          <a:p>
            <a:pPr algn="ctr"/>
            <a:r>
              <a:rPr lang="en-US" sz="1600" dirty="0" smtClean="0">
                <a:solidFill>
                  <a:srgbClr val="000066"/>
                </a:solidFill>
                <a:latin typeface="Cutie Patootie" panose="02000603000000000000" pitchFamily="2" charset="0"/>
                <a:ea typeface="Cutie Patootie" panose="02000603000000000000" pitchFamily="2" charset="0"/>
              </a:rPr>
              <a:t>Within</a:t>
            </a:r>
          </a:p>
          <a:p>
            <a:pPr algn="ctr"/>
            <a:r>
              <a:rPr lang="en-US" sz="1600" dirty="0" smtClean="0">
                <a:solidFill>
                  <a:srgbClr val="000066"/>
                </a:solidFill>
                <a:latin typeface="Cutie Patootie" panose="02000603000000000000" pitchFamily="2" charset="0"/>
                <a:ea typeface="Cutie Patootie" panose="02000603000000000000" pitchFamily="2" charset="0"/>
              </a:rPr>
              <a:t>Their group they both share common things</a:t>
            </a:r>
            <a:endParaRPr lang="en-US" sz="1600" dirty="0">
              <a:solidFill>
                <a:srgbClr val="000066"/>
              </a:solidFill>
              <a:latin typeface="Cutie Patootie" panose="02000603000000000000" pitchFamily="2" charset="0"/>
              <a:ea typeface="Cutie Patootie" panose="02000603000000000000" pitchFamily="2" charset="0"/>
            </a:endParaRPr>
          </a:p>
        </p:txBody>
      </p:sp>
      <p:sp>
        <p:nvSpPr>
          <p:cNvPr id="14" name="TextBox 13"/>
          <p:cNvSpPr txBox="1"/>
          <p:nvPr/>
        </p:nvSpPr>
        <p:spPr>
          <a:xfrm>
            <a:off x="4648200" y="1063168"/>
            <a:ext cx="1295400" cy="646331"/>
          </a:xfrm>
          <a:prstGeom prst="rect">
            <a:avLst/>
          </a:prstGeom>
          <a:noFill/>
        </p:spPr>
        <p:txBody>
          <a:bodyPr wrap="square" rtlCol="0">
            <a:spAutoFit/>
          </a:bodyPr>
          <a:lstStyle/>
          <a:p>
            <a:r>
              <a:rPr lang="en-US" sz="3600" dirty="0" smtClean="0">
                <a:solidFill>
                  <a:srgbClr val="000066"/>
                </a:solidFill>
                <a:latin typeface="ScrapItUp" panose="02000603000000000000" pitchFamily="2" charset="0"/>
                <a:ea typeface="ScrapItUp" panose="02000603000000000000" pitchFamily="2" charset="0"/>
              </a:rPr>
              <a:t>Same</a:t>
            </a:r>
            <a:endParaRPr lang="en-US" sz="3600" dirty="0">
              <a:solidFill>
                <a:srgbClr val="000066"/>
              </a:solidFill>
              <a:latin typeface="ScrapItUp" panose="02000603000000000000" pitchFamily="2" charset="0"/>
              <a:ea typeface="ScrapItUp" panose="02000603000000000000" pitchFamily="2" charset="0"/>
            </a:endParaRPr>
          </a:p>
        </p:txBody>
      </p:sp>
      <p:sp>
        <p:nvSpPr>
          <p:cNvPr id="15" name="TextBox 14"/>
          <p:cNvSpPr txBox="1"/>
          <p:nvPr/>
        </p:nvSpPr>
        <p:spPr>
          <a:xfrm>
            <a:off x="1352550" y="-59919"/>
            <a:ext cx="7734300" cy="1200329"/>
          </a:xfrm>
          <a:prstGeom prst="rect">
            <a:avLst/>
          </a:prstGeom>
          <a:noFill/>
        </p:spPr>
        <p:txBody>
          <a:bodyPr wrap="square" rtlCol="0">
            <a:spAutoFit/>
          </a:bodyPr>
          <a:lstStyle/>
          <a:p>
            <a:pPr algn="ctr"/>
            <a:r>
              <a:rPr lang="en-US" sz="3600" dirty="0" smtClean="0">
                <a:solidFill>
                  <a:srgbClr val="000066"/>
                </a:solidFill>
                <a:latin typeface="ScrapItUp" panose="02000603000000000000" pitchFamily="2" charset="0"/>
                <a:ea typeface="ScrapItUp" panose="02000603000000000000" pitchFamily="2" charset="0"/>
              </a:rPr>
              <a:t>The differences of ethnic groups and religious groups</a:t>
            </a:r>
            <a:endParaRPr lang="en-US" sz="3600" dirty="0">
              <a:solidFill>
                <a:srgbClr val="000066"/>
              </a:solidFill>
              <a:latin typeface="ScrapItUp" panose="02000603000000000000" pitchFamily="2" charset="0"/>
              <a:ea typeface="ScrapItUp" panose="02000603000000000000" pitchFamily="2" charset="0"/>
            </a:endParaRPr>
          </a:p>
        </p:txBody>
      </p:sp>
      <p:sp>
        <p:nvSpPr>
          <p:cNvPr id="17" name="TextBox 16"/>
          <p:cNvSpPr txBox="1"/>
          <p:nvPr/>
        </p:nvSpPr>
        <p:spPr>
          <a:xfrm>
            <a:off x="6934200" y="6107668"/>
            <a:ext cx="2590800" cy="369332"/>
          </a:xfrm>
          <a:prstGeom prst="rect">
            <a:avLst/>
          </a:prstGeom>
          <a:noFill/>
        </p:spPr>
        <p:txBody>
          <a:bodyPr wrap="square" rtlCol="0">
            <a:spAutoFit/>
          </a:bodyPr>
          <a:lstStyle/>
          <a:p>
            <a:r>
              <a:rPr lang="en-US" sz="1800" kern="1200" dirty="0" smtClean="0">
                <a:solidFill>
                  <a:srgbClr val="000066"/>
                </a:solidFill>
                <a:latin typeface="Cutie Patootie" panose="02000603000000000000" pitchFamily="2" charset="0"/>
                <a:ea typeface="Cutie Patootie" panose="02000603000000000000" pitchFamily="2" charset="0"/>
              </a:rPr>
              <a:t>Standard: SS7G8- A</a:t>
            </a:r>
            <a:endParaRPr lang="en-US" sz="1800" kern="1200"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827076172"/>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700"/>
                                  </p:stCondLst>
                                  <p:childTnLst>
                                    <p:set>
                                      <p:cBhvr>
                                        <p:cTn id="6" dur="1" fill="hold">
                                          <p:stCondLst>
                                            <p:cond delay="0"/>
                                          </p:stCondLst>
                                        </p:cTn>
                                        <p:tgtEl>
                                          <p:spTgt spid="5">
                                            <p:graphicEl>
                                              <a:dgm id="{D1780C52-FF6C-40B4-B682-810B7F1F93A4}"/>
                                            </p:graphicEl>
                                          </p:spTgt>
                                        </p:tgtEl>
                                        <p:attrNameLst>
                                          <p:attrName>style.visibility</p:attrName>
                                        </p:attrNameLst>
                                      </p:cBhvr>
                                      <p:to>
                                        <p:strVal val="visible"/>
                                      </p:to>
                                    </p:set>
                                    <p:animEffect transition="in" filter="fade">
                                      <p:cBhvr>
                                        <p:cTn id="7" dur="700"/>
                                        <p:tgtEl>
                                          <p:spTgt spid="5">
                                            <p:graphicEl>
                                              <a:dgm id="{D1780C52-FF6C-40B4-B682-810B7F1F93A4}"/>
                                            </p:graphicEl>
                                          </p:spTgt>
                                        </p:tgtEl>
                                      </p:cBhvr>
                                    </p:animEffect>
                                    <p:anim calcmode="lin" valueType="num">
                                      <p:cBhvr>
                                        <p:cTn id="8" dur="700" fill="hold"/>
                                        <p:tgtEl>
                                          <p:spTgt spid="5">
                                            <p:graphicEl>
                                              <a:dgm id="{D1780C52-FF6C-40B4-B682-810B7F1F93A4}"/>
                                            </p:graphicEl>
                                          </p:spTgt>
                                        </p:tgtEl>
                                        <p:attrNameLst>
                                          <p:attrName>ppt_x</p:attrName>
                                        </p:attrNameLst>
                                      </p:cBhvr>
                                      <p:tavLst>
                                        <p:tav tm="0">
                                          <p:val>
                                            <p:strVal val="#ppt_x"/>
                                          </p:val>
                                        </p:tav>
                                        <p:tav tm="100000">
                                          <p:val>
                                            <p:strVal val="#ppt_x"/>
                                          </p:val>
                                        </p:tav>
                                      </p:tavLst>
                                    </p:anim>
                                    <p:anim calcmode="lin" valueType="num">
                                      <p:cBhvr>
                                        <p:cTn id="9" dur="700" fill="hold"/>
                                        <p:tgtEl>
                                          <p:spTgt spid="5">
                                            <p:graphicEl>
                                              <a:dgm id="{D1780C52-FF6C-40B4-B682-810B7F1F93A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700"/>
                                  </p:stCondLst>
                                  <p:childTnLst>
                                    <p:set>
                                      <p:cBhvr>
                                        <p:cTn id="13" dur="1" fill="hold">
                                          <p:stCondLst>
                                            <p:cond delay="0"/>
                                          </p:stCondLst>
                                        </p:cTn>
                                        <p:tgtEl>
                                          <p:spTgt spid="5">
                                            <p:graphicEl>
                                              <a:dgm id="{2E1BFF43-117A-40A3-B409-9B3711D45972}"/>
                                            </p:graphicEl>
                                          </p:spTgt>
                                        </p:tgtEl>
                                        <p:attrNameLst>
                                          <p:attrName>style.visibility</p:attrName>
                                        </p:attrNameLst>
                                      </p:cBhvr>
                                      <p:to>
                                        <p:strVal val="visible"/>
                                      </p:to>
                                    </p:set>
                                    <p:animEffect transition="in" filter="fade">
                                      <p:cBhvr>
                                        <p:cTn id="14" dur="700"/>
                                        <p:tgtEl>
                                          <p:spTgt spid="5">
                                            <p:graphicEl>
                                              <a:dgm id="{2E1BFF43-117A-40A3-B409-9B3711D45972}"/>
                                            </p:graphicEl>
                                          </p:spTgt>
                                        </p:tgtEl>
                                      </p:cBhvr>
                                    </p:animEffect>
                                    <p:anim calcmode="lin" valueType="num">
                                      <p:cBhvr>
                                        <p:cTn id="15" dur="700" fill="hold"/>
                                        <p:tgtEl>
                                          <p:spTgt spid="5">
                                            <p:graphicEl>
                                              <a:dgm id="{2E1BFF43-117A-40A3-B409-9B3711D45972}"/>
                                            </p:graphicEl>
                                          </p:spTgt>
                                        </p:tgtEl>
                                        <p:attrNameLst>
                                          <p:attrName>ppt_x</p:attrName>
                                        </p:attrNameLst>
                                      </p:cBhvr>
                                      <p:tavLst>
                                        <p:tav tm="0">
                                          <p:val>
                                            <p:strVal val="#ppt_x"/>
                                          </p:val>
                                        </p:tav>
                                        <p:tav tm="100000">
                                          <p:val>
                                            <p:strVal val="#ppt_x"/>
                                          </p:val>
                                        </p:tav>
                                      </p:tavLst>
                                    </p:anim>
                                    <p:anim calcmode="lin" valueType="num">
                                      <p:cBhvr>
                                        <p:cTn id="16" dur="700" fill="hold"/>
                                        <p:tgtEl>
                                          <p:spTgt spid="5">
                                            <p:graphicEl>
                                              <a:dgm id="{2E1BFF43-117A-40A3-B409-9B3711D4597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rev="1"/>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33800" y="1905000"/>
            <a:ext cx="2514600" cy="45719"/>
          </a:xfrm>
        </p:spPr>
        <p:txBody>
          <a:bodyPr>
            <a:noAutofit/>
          </a:bodyPr>
          <a:lstStyle/>
          <a:p>
            <a:pPr algn="ctr"/>
            <a:r>
              <a:rPr lang="en-US" b="0" dirty="0" smtClean="0">
                <a:latin typeface="ScrapItUp" panose="02000603000000000000" pitchFamily="2" charset="0"/>
                <a:ea typeface="ScrapItUp" panose="02000603000000000000" pitchFamily="2" charset="0"/>
              </a:rPr>
              <a:t>Describe </a:t>
            </a:r>
            <a:r>
              <a:rPr lang="en-US" b="0" dirty="0">
                <a:latin typeface="ScrapItUp" panose="02000603000000000000" pitchFamily="2" charset="0"/>
                <a:ea typeface="ScrapItUp" panose="02000603000000000000" pitchFamily="2" charset="0"/>
              </a:rPr>
              <a:t>the two predominant forms of democratic governments: parliamentary and </a:t>
            </a:r>
            <a:br>
              <a:rPr lang="en-US" b="0" dirty="0">
                <a:latin typeface="ScrapItUp" panose="02000603000000000000" pitchFamily="2" charset="0"/>
                <a:ea typeface="ScrapItUp" panose="02000603000000000000" pitchFamily="2" charset="0"/>
              </a:rPr>
            </a:br>
            <a:r>
              <a:rPr lang="en-US" b="0" dirty="0">
                <a:latin typeface="ScrapItUp" panose="02000603000000000000" pitchFamily="2" charset="0"/>
                <a:ea typeface="ScrapItUp" panose="02000603000000000000" pitchFamily="2" charset="0"/>
              </a:rPr>
              <a:t>presidential.</a:t>
            </a:r>
          </a:p>
        </p:txBody>
      </p:sp>
      <p:sp>
        <p:nvSpPr>
          <p:cNvPr id="7" name="Text Placeholder 6"/>
          <p:cNvSpPr>
            <a:spLocks noGrp="1"/>
          </p:cNvSpPr>
          <p:nvPr>
            <p:ph type="body" sz="half" idx="2"/>
          </p:nvPr>
        </p:nvSpPr>
        <p:spPr>
          <a:xfrm>
            <a:off x="2133600" y="1905000"/>
            <a:ext cx="6019800" cy="2590800"/>
          </a:xfrm>
        </p:spPr>
        <p:txBody>
          <a:bodyPr>
            <a:noAutofit/>
          </a:bodyPr>
          <a:lstStyle/>
          <a:p>
            <a:pPr algn="ctr"/>
            <a:r>
              <a:rPr lang="en-US" sz="1600" dirty="0" smtClean="0">
                <a:latin typeface="Cutie Patootie" panose="02000603000000000000" pitchFamily="2" charset="0"/>
                <a:ea typeface="Cutie Patootie" panose="02000603000000000000" pitchFamily="2" charset="0"/>
              </a:rPr>
              <a:t>The </a:t>
            </a:r>
            <a:r>
              <a:rPr lang="en-US" sz="1600" dirty="0">
                <a:latin typeface="Cutie Patootie" panose="02000603000000000000" pitchFamily="2" charset="0"/>
                <a:ea typeface="Cutie Patootie" panose="02000603000000000000" pitchFamily="2" charset="0"/>
              </a:rPr>
              <a:t>main difference between a parliamentary and presidential system of government is that in a presidential system, the president is separate from the legislative body, but in a parliamentary system, the chief executive, such as a prime minister, is part of the legislative body, or parliament. A presidential system separates the executive and legislative functions of the government and provides what are commonly called checks and balances to limit the power of both the chief executive and the legislature. In a parliamentary system, the legislature holds the power, and the chief executive must answer to the legislature. Another main difference is that in a presidential system, the chief executive and members of the legislature are elected separately by the people, but in a parliamentary system, the legislature is elected by the people and then must appoint or recommend for appointment one of its members to be the chief executive</a:t>
            </a:r>
            <a:r>
              <a:rPr lang="en-US" sz="1600" dirty="0" smtClean="0">
                <a:latin typeface="Cutie Patootie" panose="02000603000000000000" pitchFamily="2" charset="0"/>
                <a:ea typeface="Cutie Patootie" panose="02000603000000000000" pitchFamily="2" charset="0"/>
              </a:rPr>
              <a:t>.</a:t>
            </a:r>
            <a:endParaRPr lang="en-US" sz="1600" dirty="0">
              <a:latin typeface="Cutie Patootie" panose="02000603000000000000" pitchFamily="2" charset="0"/>
              <a:ea typeface="Cutie Patootie" panose="02000603000000000000" pitchFamily="2" charset="0"/>
            </a:endParaRPr>
          </a:p>
        </p:txBody>
      </p:sp>
      <p:sp>
        <p:nvSpPr>
          <p:cNvPr id="3" name="TextBox 2"/>
          <p:cNvSpPr txBox="1"/>
          <p:nvPr/>
        </p:nvSpPr>
        <p:spPr>
          <a:xfrm>
            <a:off x="6705600" y="5257801"/>
            <a:ext cx="2438400" cy="369332"/>
          </a:xfrm>
          <a:prstGeom prst="rect">
            <a:avLst/>
          </a:prstGeom>
          <a:noFill/>
        </p:spPr>
        <p:txBody>
          <a:bodyPr wrap="square" rtlCol="0">
            <a:spAutoFit/>
          </a:bodyPr>
          <a:lstStyle/>
          <a:p>
            <a:r>
              <a:rPr lang="en-US" dirty="0" smtClean="0">
                <a:solidFill>
                  <a:srgbClr val="000066"/>
                </a:solidFill>
                <a:latin typeface="Cutie Patootie" panose="02000603000000000000" pitchFamily="2" charset="0"/>
                <a:ea typeface="Cutie Patootie" panose="02000603000000000000" pitchFamily="2" charset="0"/>
              </a:rPr>
              <a:t>Standard: SS7CG4- C</a:t>
            </a:r>
            <a:endParaRPr lang="en-US"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2272692033"/>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www.PresenterMedia.com - Animated  Glassy Blue Eart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PresenterMedia.com - Static Glassy Blue Eart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8B9B534-65C6-4020-8811-FA80FCC7D3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Glassy Blue Earth presentation</Template>
  <TotalTime>1726</TotalTime>
  <Words>1577</Words>
  <Application>Microsoft Office PowerPoint</Application>
  <PresentationFormat>On-screen Show (4:3)</PresentationFormat>
  <Paragraphs>117</Paragraphs>
  <Slides>16</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Century Gothic</vt:lpstr>
      <vt:lpstr>Cutie Patootie</vt:lpstr>
      <vt:lpstr>Palatino Linotype</vt:lpstr>
      <vt:lpstr>Perpetua</vt:lpstr>
      <vt:lpstr>ScrapItUp</vt:lpstr>
      <vt:lpstr>Times New Roman</vt:lpstr>
      <vt:lpstr>www.PresenterMedia.com - Animated  Glassy Blue Earth</vt:lpstr>
      <vt:lpstr>www.PresenterMedia.com - Static Glassy Blue Earth</vt:lpstr>
      <vt:lpstr>Southwest Asia Standards</vt:lpstr>
      <vt:lpstr>Factors of Production</vt:lpstr>
      <vt:lpstr>Comparison of Sunni and Shi’a Islam</vt:lpstr>
      <vt:lpstr>Why Sunni and Shi’a separated</vt:lpstr>
      <vt:lpstr>Religion</vt:lpstr>
      <vt:lpstr>How does literacy rate affect standard of living?</vt:lpstr>
      <vt:lpstr>PowerPoint Presentation</vt:lpstr>
      <vt:lpstr>PowerPoint Presentation</vt:lpstr>
      <vt:lpstr>Describe the two predominant forms of democratic governments: parliamentary and  presidential.</vt:lpstr>
      <vt:lpstr>Southwest Asian Governments</vt:lpstr>
      <vt:lpstr>Describe how the deserts and rivers of Southwest Asia (Middle East) have affected the  population in terms of where people live, the type of work they do, and how they travel.</vt:lpstr>
      <vt:lpstr>How has the distribution of oil affected the development of Southwest Asia </vt:lpstr>
      <vt:lpstr>The student will analyze continuity and change in Southwest Asia (Middle East) leading  to the 21st century.</vt:lpstr>
      <vt:lpstr>Persian Gulf conflict, 1991</vt:lpstr>
      <vt:lpstr>Invasion of Afghanistan, 2001</vt:lpstr>
      <vt:lpstr>After the 9/11 attacks, the US government was very worried about threats from middle eastern sources. Looking at Iraq, we feared two things: that Iraq had ties to al-Qaeda, the terrorist group responsible and that Iraq was building weapons of mass destruction in violation of a UN sanction.  As a result, we invaded the country, overthrew the leader, Saddam Hussein, and still have troops there now. We found no ties to al-Qaeda or WMDs, but we did free the nation from its dictator. Unfortunately, the different ethnic and religious groups broke out into violence against each other, resulting in thousands of deaths, and the violence is still occurring today.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Southwest Asia Standards</dc:title>
  <dc:creator>heartley twiggs</dc:creator>
  <cp:keywords/>
  <cp:lastModifiedBy>heartley twiggs</cp:lastModifiedBy>
  <cp:revision>56</cp:revision>
  <dcterms:created xsi:type="dcterms:W3CDTF">2014-10-11T00:27:59Z</dcterms:created>
  <dcterms:modified xsi:type="dcterms:W3CDTF">2014-10-17T00:43:33Z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TC018572519991</vt:lpwstr>
  </property>
</Properties>
</file>